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57" r:id="rId6"/>
    <p:sldId id="258" r:id="rId7"/>
    <p:sldId id="259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4660"/>
  </p:normalViewPr>
  <p:slideViewPr>
    <p:cSldViewPr snapToGrid="0">
      <p:cViewPr>
        <p:scale>
          <a:sx n="66" d="100"/>
          <a:sy n="66" d="100"/>
        </p:scale>
        <p:origin x="1483" y="3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A42A7A-7DB0-BAEC-BF4C-058E63796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43F8B4E-BF45-159D-9FAD-CC0068387C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1DBFFE1-1B6D-3189-84EB-E8762BA43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03B4-AA0E-4EE2-8A3F-9017049D3E5E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ACBFEBA-D971-5C8F-48C6-71963AB7C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0E31BD9-D364-3C36-47FC-4450E49FD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F551-6E73-481D-B731-D9336E7E83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3508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663051-BF92-50E9-461B-097885AEC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B2FF453-0222-0EDC-37C2-F2E76A20B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4520166-43F6-2399-3E93-AD6EB8E83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03B4-AA0E-4EE2-8A3F-9017049D3E5E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2EE99AA-6E4A-8553-B906-403E6D946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C1BEEEF-61A5-8A43-26DD-0E14932F6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F551-6E73-481D-B731-D9336E7E83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3792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338F63BF-6328-A992-4F11-AE4E93B17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017615F-6612-89BB-B66E-08BC90A5A4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32724C9-A031-7276-120E-CE4710687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03B4-AA0E-4EE2-8A3F-9017049D3E5E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E154800-D8A1-7B84-DB4F-AC7026A6B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F33D54B-CA7A-4446-4AAC-EEB9DC693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F551-6E73-481D-B731-D9336E7E83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227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8E15BB-8BB5-D16D-853D-14FE47692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F3EE4F4-7675-D9B4-B90F-3A32581E0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DA4FA97-3A51-DB83-DB3A-6E957D40B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03B4-AA0E-4EE2-8A3F-9017049D3E5E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FCC2F3E-EB2D-2C33-E9E6-7E2D0B2C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50FA402-0AF7-AEE0-B9F1-3F2120CE6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F551-6E73-481D-B731-D9336E7E83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021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98FC8F-CBBB-9030-420D-DA9C269C0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FFC68A8-B861-B65F-3F82-8B00D6DD0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7A54B37-0838-DB34-6991-7305F917B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03B4-AA0E-4EE2-8A3F-9017049D3E5E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093F452-F550-8751-5D07-4ACBEB472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36F76CD-4EA7-4B46-D3CA-B57DA3BA3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F551-6E73-481D-B731-D9336E7E83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1607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D7A9DC-0CA1-5253-EA0D-F790DF5DD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49CF92F-CE6E-9875-6E7D-59DF94008A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AF4911F-1784-F760-C66C-386F4CE04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033FD01-2C45-8B6F-901B-2BA93B6AE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03B4-AA0E-4EE2-8A3F-9017049D3E5E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06D579D-3B2D-C25C-90ED-CA78C5720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C46209E-1356-F748-EAD2-4244785FF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F551-6E73-481D-B731-D9336E7E83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598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79AC2BB-E2C1-83A2-8B43-0EB7F1039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158432A-0AB9-B5BF-8195-A418495C5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0A4750A-9A65-ED59-64E8-87D44D04F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FD45A7F-99D4-74AA-0956-28AD9AA029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AF3EC912-7DBB-9723-2DA7-434D008410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EEC26344-F95F-E448-5BB6-AE94B91E7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03B4-AA0E-4EE2-8A3F-9017049D3E5E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978CF717-4240-7EFF-F2E2-5C8940CF1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BD074EA6-54F0-348C-F297-81E744D4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F551-6E73-481D-B731-D9336E7E83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2479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9FEAD3-952C-506F-96B6-4C1363E43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C5DCB7E3-7FC9-A46E-A10E-83579AAB6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03B4-AA0E-4EE2-8A3F-9017049D3E5E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AEF0C3E-A7BC-37AB-EBF9-7A076684A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5C9D7C1-A1C2-1063-D54C-08D266815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F551-6E73-481D-B731-D9336E7E83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1831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94A0F0E-0E33-3A14-2E52-36F18A36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03B4-AA0E-4EE2-8A3F-9017049D3E5E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6BB2DF9B-7E9D-E071-E516-DD56CF9D2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79764BC-9292-8D4B-1A3D-2645E8451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F551-6E73-481D-B731-D9336E7E83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6566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E854EC-184E-1E4D-AA1C-DB8A099E7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855FF1F-0A0F-0D49-51DB-561C3B231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07C5729-ADF9-4A29-4F76-9A2D8918F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06532BB-6882-B7DF-16BE-33800E279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03B4-AA0E-4EE2-8A3F-9017049D3E5E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B7D83B5-B91E-E953-7255-028BFD0D9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30D1505-A274-E83F-298F-22064234C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F551-6E73-481D-B731-D9336E7E83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5034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709EF9-7788-6EB0-0A9D-C01B7A0C0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A62BE1E0-6D5C-E2EB-A387-24EA75D969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DD12C67-84DB-30B1-4A2D-2B1F7E898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14D9273-8C25-4BDE-5695-878954BA3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03B4-AA0E-4EE2-8A3F-9017049D3E5E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E738433-E78F-C822-625D-01E3B591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CECC641-8BD7-B439-1B43-7D711FA70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8F551-6E73-481D-B731-D9336E7E83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5297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F4E01F1D-8E6B-DF85-1874-62533C024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8BA0C8C-A869-083F-E30D-587C4B462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F6A9969-F63B-711D-04F9-6AE324B500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1903B4-AA0E-4EE2-8A3F-9017049D3E5E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1F9288C-7D86-2B33-EAE2-E5BDB8FB5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3ED3264-7684-667E-1415-885CC3EF19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E8F551-6E73-481D-B731-D9336E7E83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30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26D59B8-AC09-C710-95D6-ADD8B42FCA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3338"/>
            <a:ext cx="9144000" cy="3274592"/>
          </a:xfrm>
        </p:spPr>
        <p:txBody>
          <a:bodyPr anchor="ctr">
            <a:normAutofit/>
          </a:bodyPr>
          <a:lstStyle/>
          <a:p>
            <a:r>
              <a:rPr lang="hu-HU" sz="7200" dirty="0"/>
              <a:t>„The European Union </a:t>
            </a:r>
            <a:r>
              <a:rPr lang="hu-HU" sz="7200" dirty="0" err="1"/>
              <a:t>needs</a:t>
            </a:r>
            <a:r>
              <a:rPr lang="hu-HU" sz="7200" dirty="0"/>
              <a:t> you”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96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E71A5B7-3551-0A6D-4A29-4266D002A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Thanks for watching!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07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FC1CEE9-C8EC-DAC7-9E80-0FE4D99F5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b="1" dirty="0" err="1"/>
              <a:t>Tapolca</a:t>
            </a:r>
            <a:r>
              <a:rPr lang="hu-HU" b="1" dirty="0"/>
              <a:t> - </a:t>
            </a:r>
            <a:r>
              <a:rPr lang="en-US" b="1" dirty="0"/>
              <a:t>A hidden gem in Hungary</a:t>
            </a:r>
            <a:endParaRPr lang="hu-HU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458B3D8-9C46-E293-977E-EA7806B72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5257800" cy="3843666"/>
          </a:xfrm>
        </p:spPr>
        <p:txBody>
          <a:bodyPr>
            <a:normAutofit/>
          </a:bodyPr>
          <a:lstStyle/>
          <a:p>
            <a:r>
              <a:rPr lang="en-US" sz="3200" dirty="0"/>
              <a:t>Located in the western part of the country</a:t>
            </a:r>
            <a:endParaRPr lang="hu-HU" sz="3200" dirty="0"/>
          </a:p>
          <a:p>
            <a:r>
              <a:rPr lang="hu-HU" sz="3200" dirty="0"/>
              <a:t>N</a:t>
            </a:r>
            <a:r>
              <a:rPr lang="en-US" sz="3200" dirty="0"/>
              <a:t>ear Lake Balaton</a:t>
            </a:r>
            <a:endParaRPr lang="hu-HU" sz="3200" dirty="0"/>
          </a:p>
          <a:p>
            <a:r>
              <a:rPr lang="hu-HU" sz="3200" dirty="0" err="1"/>
              <a:t>Also</a:t>
            </a:r>
            <a:r>
              <a:rPr lang="hu-HU" sz="3200" dirty="0"/>
              <a:t> part of Veszprém </a:t>
            </a:r>
            <a:r>
              <a:rPr lang="hu-HU" sz="3200" dirty="0" err="1"/>
              <a:t>the</a:t>
            </a:r>
            <a:r>
              <a:rPr lang="hu-HU" sz="3200" dirty="0"/>
              <a:t> </a:t>
            </a:r>
            <a:r>
              <a:rPr lang="hu-HU" sz="3200" dirty="0" err="1"/>
              <a:t>capital</a:t>
            </a:r>
            <a:r>
              <a:rPr lang="hu-HU" sz="3200" dirty="0"/>
              <a:t> of </a:t>
            </a:r>
            <a:r>
              <a:rPr lang="hu-HU" sz="3200" dirty="0" err="1"/>
              <a:t>culture</a:t>
            </a:r>
            <a:endParaRPr lang="hu-HU" sz="3200" dirty="0"/>
          </a:p>
          <a:p>
            <a:r>
              <a:rPr lang="hu-HU" sz="3200" dirty="0"/>
              <a:t>EU </a:t>
            </a:r>
            <a:r>
              <a:rPr lang="hu-HU" sz="3200" dirty="0" err="1"/>
              <a:t>funding</a:t>
            </a:r>
            <a:r>
              <a:rPr lang="hu-HU" sz="3200" dirty="0"/>
              <a:t> - </a:t>
            </a:r>
            <a:r>
              <a:rPr lang="hu-HU" sz="3200" dirty="0" err="1"/>
              <a:t>infrastructure</a:t>
            </a:r>
            <a:r>
              <a:rPr lang="hu-HU" sz="3200" dirty="0"/>
              <a:t> </a:t>
            </a:r>
            <a:r>
              <a:rPr lang="hu-HU" sz="3200" dirty="0" err="1"/>
              <a:t>tourism</a:t>
            </a:r>
            <a:r>
              <a:rPr lang="hu-HU" sz="3200" dirty="0"/>
              <a:t>, </a:t>
            </a:r>
            <a:r>
              <a:rPr lang="hu-HU" sz="3200" dirty="0" err="1"/>
              <a:t>enviroment</a:t>
            </a:r>
            <a:endParaRPr lang="hu-HU" sz="32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645CB6B-F675-EC1D-55C0-0EF39A3B12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93" r="26557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09957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9D14D35-3119-1C0E-5AFB-405277A5A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28" y="573470"/>
            <a:ext cx="3816095" cy="1938076"/>
          </a:xfrm>
        </p:spPr>
        <p:txBody>
          <a:bodyPr>
            <a:normAutofit/>
          </a:bodyPr>
          <a:lstStyle/>
          <a:p>
            <a:r>
              <a:rPr lang="en-US" b="1" dirty="0"/>
              <a:t>Main Attractions</a:t>
            </a:r>
            <a:br>
              <a:rPr lang="en-US" b="1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AAD3062-046E-E2AC-6B9E-48BF2DB03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622" y="2303201"/>
            <a:ext cx="3816096" cy="369437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Lake Cave</a:t>
            </a:r>
            <a:r>
              <a:rPr lang="en-US" sz="2400" dirty="0"/>
              <a:t>: Explore the underground water-filled caves by boat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Mill Pond</a:t>
            </a:r>
            <a:r>
              <a:rPr lang="en-US" sz="2400" dirty="0"/>
              <a:t>: A peaceful area in the town center, surrounded by historic buildings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Church Hill</a:t>
            </a:r>
            <a:r>
              <a:rPr lang="en-US" sz="2400" dirty="0"/>
              <a:t>: An elevated site with a historic church and panoramic views</a:t>
            </a:r>
          </a:p>
          <a:p>
            <a:endParaRPr lang="hu-HU" sz="24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BAEF6F7-3117-6F2E-1368-E7A97815DB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24054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430E097-0B47-3606-A3DD-B7B9532C66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748" b="22002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2857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07FADE3-47DA-A943-41CF-7FD43B2D8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746" y="3703975"/>
            <a:ext cx="4337858" cy="2398713"/>
          </a:xfrm>
        </p:spPr>
        <p:txBody>
          <a:bodyPr>
            <a:normAutofit/>
          </a:bodyPr>
          <a:lstStyle/>
          <a:p>
            <a:pPr algn="ctr"/>
            <a:r>
              <a:rPr lang="en-US" sz="4000" b="1"/>
              <a:t>Natural Beauty &amp; Surroundings</a:t>
            </a:r>
            <a:br>
              <a:rPr lang="en-US" sz="4000" b="1"/>
            </a:br>
            <a:endParaRPr lang="hu-HU" sz="400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B0B499B-F331-02D1-1375-905A876B0F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9"/>
          <a:stretch/>
        </p:blipFill>
        <p:spPr>
          <a:xfrm>
            <a:off x="2" y="10"/>
            <a:ext cx="12191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A0D01EE1-88B8-9FA0-CA31-79BFFE771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3703975"/>
            <a:ext cx="5906947" cy="2893595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Close to volcanic hills and nature reserves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Perfect for hiking, boating, and exploring Hungary's countryside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 great destination for both nature lovers and history enthusiasts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40962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993640C-FA2E-E1A6-7589-292F03746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54" y="490217"/>
            <a:ext cx="4589833" cy="1938076"/>
          </a:xfrm>
        </p:spPr>
        <p:txBody>
          <a:bodyPr>
            <a:normAutofit fontScale="90000"/>
          </a:bodyPr>
          <a:lstStyle/>
          <a:p>
            <a:r>
              <a:rPr lang="hu-HU" sz="4800"/>
              <a:t>The European Union and Hungary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6AB81F0-7463-5261-46E5-E55E43B08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721" y="2329551"/>
            <a:ext cx="4424463" cy="4200313"/>
          </a:xfrm>
        </p:spPr>
        <p:txBody>
          <a:bodyPr>
            <a:normAutofit/>
          </a:bodyPr>
          <a:lstStyle/>
          <a:p>
            <a:r>
              <a:rPr lang="hu-HU"/>
              <a:t>From May 1, 2004.</a:t>
            </a:r>
          </a:p>
          <a:p>
            <a:r>
              <a:rPr lang="hu-HU"/>
              <a:t>Schengen area: December 21, 2007.</a:t>
            </a:r>
          </a:p>
          <a:p>
            <a:pPr lvl="1"/>
            <a:r>
              <a:rPr lang="hu-HU" sz="2800"/>
              <a:t>Fast travel between the joined countries</a:t>
            </a:r>
          </a:p>
          <a:p>
            <a:pPr lvl="1"/>
            <a:r>
              <a:rPr lang="hu-HU" sz="2800"/>
              <a:t>Lots of opportunities (study, work, family life, vacations, etc.)</a:t>
            </a:r>
          </a:p>
          <a:p>
            <a:endParaRPr lang="hu-HU" dirty="0"/>
          </a:p>
        </p:txBody>
      </p:sp>
      <p:pic>
        <p:nvPicPr>
          <p:cNvPr id="25" name="Kép 24" descr="A képen csillag, Kreatív művészetek látható&#10;&#10;Automatikusan generált leírás">
            <a:extLst>
              <a:ext uri="{FF2B5EF4-FFF2-40B4-BE49-F238E27FC236}">
                <a16:creationId xmlns:a16="http://schemas.microsoft.com/office/drawing/2014/main" id="{A0FECFF6-2B80-C664-7102-0EE7544391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1" r="-1" b="9670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23" name="Kép 22" descr="A képen zászló, Acélkék, Azúr, ég látható&#10;&#10;Automatikusan generált leírás">
            <a:extLst>
              <a:ext uri="{FF2B5EF4-FFF2-40B4-BE49-F238E27FC236}">
                <a16:creationId xmlns:a16="http://schemas.microsoft.com/office/drawing/2014/main" id="{44E5E3C9-83E7-DBF9-AFD4-B366D34568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9" b="16973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44657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D824BE9-97F6-4889-1FB8-AFB314719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hu-HU" sz="3600"/>
              <a:t>Advantages of EU membership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58F0CC1-DCF6-A61C-7FF2-7CC1D0BA9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5" y="2031101"/>
            <a:ext cx="4637053" cy="3728989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hu-HU" sz="2000" dirty="0" err="1"/>
              <a:t>Easier</a:t>
            </a:r>
            <a:r>
              <a:rPr lang="hu-HU" sz="2000" dirty="0"/>
              <a:t> and </a:t>
            </a:r>
            <a:r>
              <a:rPr lang="hu-HU" sz="2000" dirty="0" err="1"/>
              <a:t>safer</a:t>
            </a:r>
            <a:r>
              <a:rPr lang="hu-HU" sz="2000" dirty="0"/>
              <a:t> </a:t>
            </a:r>
            <a:r>
              <a:rPr lang="hu-HU" sz="2000" dirty="0" err="1"/>
              <a:t>travelling</a:t>
            </a:r>
            <a:endParaRPr lang="hu-HU" sz="2000" dirty="0"/>
          </a:p>
          <a:p>
            <a:pPr marL="514350" indent="-514350">
              <a:buFont typeface="+mj-lt"/>
              <a:buAutoNum type="arabicPeriod"/>
            </a:pPr>
            <a:r>
              <a:rPr lang="hu-HU" sz="2000" dirty="0"/>
              <a:t>Free </a:t>
            </a:r>
            <a:r>
              <a:rPr lang="hu-HU" sz="2000" dirty="0" err="1"/>
              <a:t>movement</a:t>
            </a:r>
            <a:r>
              <a:rPr lang="hu-HU" sz="2000" dirty="0"/>
              <a:t> of </a:t>
            </a:r>
            <a:r>
              <a:rPr lang="hu-HU" sz="2000" dirty="0" err="1"/>
              <a:t>goods</a:t>
            </a:r>
            <a:endParaRPr lang="hu-HU" sz="2000" dirty="0"/>
          </a:p>
          <a:p>
            <a:pPr marL="514350" indent="-514350">
              <a:buFont typeface="+mj-lt"/>
              <a:buAutoNum type="arabicPeriod"/>
            </a:pPr>
            <a:r>
              <a:rPr lang="hu-HU" sz="2000" dirty="0"/>
              <a:t>Free </a:t>
            </a:r>
            <a:r>
              <a:rPr lang="hu-HU" sz="2000" dirty="0" err="1"/>
              <a:t>movement</a:t>
            </a:r>
            <a:r>
              <a:rPr lang="hu-HU" sz="2000" dirty="0"/>
              <a:t> of </a:t>
            </a:r>
            <a:r>
              <a:rPr lang="hu-HU" sz="2000" dirty="0" err="1"/>
              <a:t>servicies</a:t>
            </a:r>
            <a:endParaRPr lang="hu-HU" sz="2000" dirty="0"/>
          </a:p>
          <a:p>
            <a:pPr marL="514350" indent="-514350">
              <a:buFont typeface="+mj-lt"/>
              <a:buAutoNum type="arabicPeriod"/>
            </a:pPr>
            <a:r>
              <a:rPr lang="hu-HU" sz="2000" dirty="0"/>
              <a:t>Free </a:t>
            </a:r>
            <a:r>
              <a:rPr lang="hu-HU" sz="2000" dirty="0" err="1"/>
              <a:t>movement</a:t>
            </a:r>
            <a:r>
              <a:rPr lang="hu-HU" sz="2000" dirty="0"/>
              <a:t> of </a:t>
            </a:r>
            <a:r>
              <a:rPr lang="hu-HU" sz="2000" dirty="0" err="1"/>
              <a:t>capital</a:t>
            </a:r>
            <a:r>
              <a:rPr lang="hu-HU" sz="2000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2000" dirty="0" err="1"/>
              <a:t>Economy</a:t>
            </a:r>
            <a:r>
              <a:rPr lang="hu-HU" sz="2000" dirty="0"/>
              <a:t> </a:t>
            </a:r>
            <a:r>
              <a:rPr lang="hu-HU" sz="2000" dirty="0" err="1"/>
              <a:t>development</a:t>
            </a:r>
            <a:endParaRPr lang="hu-HU" sz="2000" dirty="0"/>
          </a:p>
          <a:p>
            <a:pPr lvl="1"/>
            <a:r>
              <a:rPr lang="hu-HU" sz="2000" dirty="0" err="1"/>
              <a:t>Workplaces</a:t>
            </a:r>
            <a:endParaRPr lang="hu-HU" sz="2000" dirty="0"/>
          </a:p>
          <a:p>
            <a:pPr lvl="1"/>
            <a:r>
              <a:rPr lang="hu-HU" sz="2000" dirty="0"/>
              <a:t>Financial </a:t>
            </a:r>
            <a:r>
              <a:rPr lang="hu-HU" sz="2000" dirty="0" err="1"/>
              <a:t>support</a:t>
            </a:r>
            <a:r>
              <a:rPr lang="hu-HU" sz="2000" dirty="0"/>
              <a:t> </a:t>
            </a:r>
            <a:r>
              <a:rPr lang="hu-HU" sz="2000" dirty="0" err="1"/>
              <a:t>for</a:t>
            </a:r>
            <a:r>
              <a:rPr lang="hu-HU" sz="2000" dirty="0"/>
              <a:t> </a:t>
            </a:r>
            <a:r>
              <a:rPr lang="hu-HU" sz="2000" dirty="0" err="1"/>
              <a:t>cultural</a:t>
            </a:r>
            <a:r>
              <a:rPr lang="hu-HU" sz="2000" dirty="0"/>
              <a:t> and </a:t>
            </a:r>
            <a:r>
              <a:rPr lang="hu-HU" sz="2000" dirty="0" err="1"/>
              <a:t>social</a:t>
            </a:r>
            <a:r>
              <a:rPr lang="hu-HU" sz="2000" dirty="0"/>
              <a:t> </a:t>
            </a:r>
            <a:r>
              <a:rPr lang="hu-HU" sz="2000" dirty="0" err="1"/>
              <a:t>events</a:t>
            </a:r>
            <a:endParaRPr lang="hu-HU" sz="2000" dirty="0"/>
          </a:p>
        </p:txBody>
      </p:sp>
      <p:sp>
        <p:nvSpPr>
          <p:cNvPr id="37" name="Rectangle 3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 descr="A képen képernyőkép, művészet, sárga, zászló látható&#10;&#10;Automatikusan generált leírás">
            <a:extLst>
              <a:ext uri="{FF2B5EF4-FFF2-40B4-BE49-F238E27FC236}">
                <a16:creationId xmlns:a16="http://schemas.microsoft.com/office/drawing/2014/main" id="{A70C02FC-36CC-F4DD-0F8A-224E096D5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738" y="1729685"/>
            <a:ext cx="5628018" cy="316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66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C551B25-4984-0FB4-F776-15FC2F2BE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hu-HU" dirty="0"/>
              <a:t>Veszprém-Balaton 2023.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47F471A-5A8E-1063-7756-9E78C4C8A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>
            <a:normAutofit/>
          </a:bodyPr>
          <a:lstStyle/>
          <a:p>
            <a:r>
              <a:rPr lang="hu-HU" sz="2000" dirty="0"/>
              <a:t>Veszprém </a:t>
            </a:r>
            <a:r>
              <a:rPr lang="hu-HU" sz="2000" dirty="0" err="1"/>
              <a:t>was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European Capital of </a:t>
            </a:r>
            <a:r>
              <a:rPr lang="hu-HU" sz="2000" dirty="0" err="1"/>
              <a:t>Culture</a:t>
            </a:r>
            <a:r>
              <a:rPr lang="hu-HU" sz="2000" dirty="0"/>
              <a:t> in 2023.</a:t>
            </a:r>
          </a:p>
          <a:p>
            <a:r>
              <a:rPr lang="hu-HU" sz="2000" dirty="0" err="1"/>
              <a:t>Beautiful</a:t>
            </a:r>
            <a:r>
              <a:rPr lang="hu-HU" sz="2000" dirty="0"/>
              <a:t> and </a:t>
            </a:r>
            <a:r>
              <a:rPr lang="hu-HU" sz="2000" dirty="0" err="1"/>
              <a:t>exciting</a:t>
            </a:r>
            <a:r>
              <a:rPr lang="hu-HU" sz="2000" dirty="0"/>
              <a:t> </a:t>
            </a:r>
            <a:r>
              <a:rPr lang="hu-HU" sz="2000" dirty="0" err="1"/>
              <a:t>events</a:t>
            </a:r>
            <a:r>
              <a:rPr lang="hu-HU" sz="2000" dirty="0"/>
              <a:t> </a:t>
            </a:r>
            <a:r>
              <a:rPr lang="hu-HU" sz="2000" dirty="0" err="1"/>
              <a:t>on</a:t>
            </a:r>
            <a:r>
              <a:rPr lang="hu-HU" sz="2000" dirty="0"/>
              <a:t> 365 </a:t>
            </a:r>
            <a:r>
              <a:rPr lang="hu-HU" sz="2000" dirty="0" err="1"/>
              <a:t>days</a:t>
            </a:r>
            <a:r>
              <a:rPr lang="hu-HU" sz="2000" dirty="0"/>
              <a:t> of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year</a:t>
            </a:r>
            <a:endParaRPr lang="hu-HU" sz="2000" dirty="0"/>
          </a:p>
          <a:p>
            <a:r>
              <a:rPr lang="hu-HU" sz="2000" dirty="0"/>
              <a:t>Balaton and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nearby</a:t>
            </a:r>
            <a:r>
              <a:rPr lang="hu-HU" sz="2000" dirty="0"/>
              <a:t> </a:t>
            </a:r>
            <a:r>
              <a:rPr lang="hu-HU" sz="2000" dirty="0" err="1"/>
              <a:t>villages</a:t>
            </a:r>
            <a:endParaRPr lang="hu-HU" sz="2000" dirty="0"/>
          </a:p>
          <a:p>
            <a:r>
              <a:rPr lang="hu-HU" sz="2000" dirty="0"/>
              <a:t>Tapolca played a </a:t>
            </a:r>
            <a:r>
              <a:rPr lang="hu-HU" sz="2000" dirty="0" err="1"/>
              <a:t>big</a:t>
            </a:r>
            <a:r>
              <a:rPr lang="hu-HU" sz="2000" dirty="0"/>
              <a:t> </a:t>
            </a:r>
            <a:r>
              <a:rPr lang="hu-HU" sz="2000" dirty="0" err="1"/>
              <a:t>role</a:t>
            </a:r>
            <a:endParaRPr lang="hu-HU" sz="2000" dirty="0"/>
          </a:p>
        </p:txBody>
      </p:sp>
      <p:pic>
        <p:nvPicPr>
          <p:cNvPr id="5" name="Kép 4" descr="A képen ház, éjszaka, épület, Légi fotó látható&#10;&#10;Automatikusan generált leírás">
            <a:extLst>
              <a:ext uri="{FF2B5EF4-FFF2-40B4-BE49-F238E27FC236}">
                <a16:creationId xmlns:a16="http://schemas.microsoft.com/office/drawing/2014/main" id="{C55E71E6-51CF-7491-AE3B-19E0536C26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r="14004" b="4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9" name="Kép 8" descr="A képen szöveg, képernyőkép, Betűtípus, sárga látható&#10;&#10;Automatikusan generált leírás">
            <a:extLst>
              <a:ext uri="{FF2B5EF4-FFF2-40B4-BE49-F238E27FC236}">
                <a16:creationId xmlns:a16="http://schemas.microsoft.com/office/drawing/2014/main" id="{AD84359D-EB47-B2BC-D55F-FC616E586F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" r="1" b="1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7" name="Kép 6" descr="A képen fa, növény, éjszaka, kültéri látható&#10;&#10;Automatikusan generált leírás">
            <a:extLst>
              <a:ext uri="{FF2B5EF4-FFF2-40B4-BE49-F238E27FC236}">
                <a16:creationId xmlns:a16="http://schemas.microsoft.com/office/drawing/2014/main" id="{18ACDC02-0665-3703-C246-89D06BE902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r="19226" b="-1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0644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17D8AA6-7EC5-9AFA-4FFB-9BAFFE19F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hu-HU" sz="5400"/>
              <a:t>Opportunities in the EU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29B1C5D-BBB4-FD95-10FE-721BEF6C8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hu-HU" sz="2200"/>
              <a:t>Learning</a:t>
            </a:r>
          </a:p>
          <a:p>
            <a:pPr lvl="1"/>
            <a:r>
              <a:rPr lang="hu-HU" sz="2200"/>
              <a:t>Language learning (bilingual schools)</a:t>
            </a:r>
          </a:p>
          <a:p>
            <a:pPr lvl="1"/>
            <a:r>
              <a:rPr lang="hu-HU" sz="2200"/>
              <a:t>Erasmus +</a:t>
            </a:r>
          </a:p>
          <a:p>
            <a:pPr lvl="2"/>
            <a:r>
              <a:rPr lang="hu-HU" sz="2200"/>
              <a:t>Internationality</a:t>
            </a:r>
          </a:p>
          <a:p>
            <a:pPr lvl="2"/>
            <a:r>
              <a:rPr lang="hu-HU" sz="2200"/>
              <a:t>Social role of students and people</a:t>
            </a:r>
          </a:p>
          <a:p>
            <a:pPr lvl="1"/>
            <a:r>
              <a:rPr lang="hu-HU" sz="2200"/>
              <a:t>European Youth Portal</a:t>
            </a:r>
          </a:p>
          <a:p>
            <a:pPr lvl="2"/>
            <a:r>
              <a:rPr lang="hu-HU" sz="2200"/>
              <a:t>DiscoverEU</a:t>
            </a:r>
          </a:p>
        </p:txBody>
      </p:sp>
      <p:pic>
        <p:nvPicPr>
          <p:cNvPr id="7" name="Kép 6" descr="A képen szimbólum, Betűtípus, szöveg, embléma látható&#10;&#10;Automatikusan generált leírás">
            <a:extLst>
              <a:ext uri="{FF2B5EF4-FFF2-40B4-BE49-F238E27FC236}">
                <a16:creationId xmlns:a16="http://schemas.microsoft.com/office/drawing/2014/main" id="{40A332B5-E01A-F756-FF4A-D6184753B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537" y="329183"/>
            <a:ext cx="3440822" cy="3429969"/>
          </a:xfrm>
          <a:prstGeom prst="rect">
            <a:avLst/>
          </a:prstGeom>
        </p:spPr>
      </p:pic>
      <p:pic>
        <p:nvPicPr>
          <p:cNvPr id="5" name="Kép 4" descr="A képen szöveg, kültéri, ruházat, ég látható&#10;&#10;Automatikusan generált leírás">
            <a:extLst>
              <a:ext uri="{FF2B5EF4-FFF2-40B4-BE49-F238E27FC236}">
                <a16:creationId xmlns:a16="http://schemas.microsoft.com/office/drawing/2014/main" id="{F4FEE61D-20E9-DEB3-4BB1-2600B44D4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786" y="4079193"/>
            <a:ext cx="3482035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95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F4F2FC05-7D27-410F-BDA9-ADF48313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DECF2D7-89A2-38B7-FA74-042F99FA5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78408"/>
            <a:ext cx="4607052" cy="1106424"/>
          </a:xfrm>
        </p:spPr>
        <p:txBody>
          <a:bodyPr>
            <a:normAutofit/>
          </a:bodyPr>
          <a:lstStyle/>
          <a:p>
            <a:r>
              <a:rPr lang="hu-HU" sz="2900"/>
              <a:t>Opportunities in the EU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5A58DEB-0D21-299B-8BBE-C85380F6B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6" y="2368296"/>
            <a:ext cx="4607052" cy="3502152"/>
          </a:xfrm>
        </p:spPr>
        <p:txBody>
          <a:bodyPr>
            <a:normAutofit/>
          </a:bodyPr>
          <a:lstStyle/>
          <a:p>
            <a:r>
              <a:rPr lang="hu-HU" sz="1800"/>
              <a:t>Work</a:t>
            </a:r>
          </a:p>
          <a:p>
            <a:pPr lvl="1"/>
            <a:r>
              <a:rPr lang="hu-HU" sz="1800"/>
              <a:t>European Youth Portal</a:t>
            </a:r>
          </a:p>
          <a:p>
            <a:pPr lvl="1"/>
            <a:r>
              <a:rPr lang="hu-HU" sz="1800"/>
              <a:t>International corporations</a:t>
            </a:r>
          </a:p>
          <a:p>
            <a:pPr lvl="1"/>
            <a:r>
              <a:rPr lang="hu-HU" sz="1800"/>
              <a:t>Europass</a:t>
            </a:r>
          </a:p>
          <a:p>
            <a:pPr lvl="2"/>
            <a:r>
              <a:rPr lang="hu-HU" sz="1800"/>
              <a:t>Shape your career</a:t>
            </a:r>
          </a:p>
          <a:p>
            <a:pPr lvl="2"/>
            <a:r>
              <a:rPr lang="hu-HU" sz="1800"/>
              <a:t>Europass CV</a:t>
            </a:r>
          </a:p>
          <a:p>
            <a:pPr lvl="1"/>
            <a:r>
              <a:rPr lang="hu-HU" sz="1800"/>
              <a:t>Living and working rights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29DD3F89-1B43-6D85-5BEB-5C7609FF8C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33226" r="10022" b="34248"/>
          <a:stretch/>
        </p:blipFill>
        <p:spPr>
          <a:xfrm>
            <a:off x="6232007" y="549904"/>
            <a:ext cx="5338864" cy="108560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C01B205-7595-D053-1F04-51C6F49721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11697"/>
          <a:stretch/>
        </p:blipFill>
        <p:spPr>
          <a:xfrm>
            <a:off x="6443543" y="2185416"/>
            <a:ext cx="5457817" cy="33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66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265</Words>
  <Application>Microsoft Office PowerPoint</Application>
  <PresentationFormat>Szélesvásznú</PresentationFormat>
  <Paragraphs>49</Paragraphs>
  <Slides>10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Office-téma</vt:lpstr>
      <vt:lpstr>„The European Union needs you”</vt:lpstr>
      <vt:lpstr>Tapolca - A hidden gem in Hungary</vt:lpstr>
      <vt:lpstr>Main Attractions </vt:lpstr>
      <vt:lpstr>Natural Beauty &amp; Surroundings </vt:lpstr>
      <vt:lpstr>The European Union and Hungary</vt:lpstr>
      <vt:lpstr>Advantages of EU membership</vt:lpstr>
      <vt:lpstr>Veszprém-Balaton 2023.</vt:lpstr>
      <vt:lpstr>Opportunities in the EU</vt:lpstr>
      <vt:lpstr>Opportunities in the EU</vt:lpstr>
      <vt:lpstr>Thanks for watching!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Hunor Illés</dc:creator>
  <cp:lastModifiedBy>O365 felhasználó</cp:lastModifiedBy>
  <cp:revision>5</cp:revision>
  <dcterms:created xsi:type="dcterms:W3CDTF">2024-07-03T17:21:18Z</dcterms:created>
  <dcterms:modified xsi:type="dcterms:W3CDTF">2024-09-25T22:58:36Z</dcterms:modified>
</cp:coreProperties>
</file>