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media/image57.png" ContentType="image/png"/>
  <Override PartName="/ppt/media/image1.png" ContentType="image/png"/>
  <Override PartName="/ppt/media/image58.png" ContentType="image/png"/>
  <Override PartName="/ppt/media/image2.png" ContentType="image/png"/>
  <Override PartName="/ppt/media/image59.png" ContentType="image/png"/>
  <Override PartName="/ppt/media/image3.png" ContentType="image/png"/>
  <Override PartName="/ppt/media/image70.png" ContentType="image/png"/>
  <Override PartName="/ppt/media/image4.png" ContentType="image/png"/>
  <Override PartName="/ppt/media/image45.jpeg" ContentType="image/jpeg"/>
  <Override PartName="/ppt/media/image71.png" ContentType="image/png"/>
  <Override PartName="/ppt/media/image5.png" ContentType="image/png"/>
  <Override PartName="/ppt/media/image72.png" ContentType="image/png"/>
  <Override PartName="/ppt/media/image6.png" ContentType="image/png"/>
  <Override PartName="/ppt/media/image73.png" ContentType="image/png"/>
  <Override PartName="/ppt/media/image7.png" ContentType="image/png"/>
  <Override PartName="/ppt/media/image74.png" ContentType="image/png"/>
  <Override PartName="/ppt/media/image8.png" ContentType="image/png"/>
  <Override PartName="/ppt/media/image75.png" ContentType="image/png"/>
  <Override PartName="/ppt/media/image9.png" ContentType="image/png"/>
  <Override PartName="/ppt/media/image10.png" ContentType="image/png"/>
  <Override PartName="/ppt/media/image29.jpeg" ContentType="image/jpeg"/>
  <Override PartName="/ppt/media/image11.png" ContentType="image/png"/>
  <Override PartName="/ppt/media/image12.png" ContentType="image/png"/>
  <Override PartName="/ppt/media/image13.jpeg" ContentType="image/jpeg"/>
  <Override PartName="/ppt/media/image19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20.png" ContentType="image/png"/>
  <Override PartName="/ppt/media/image21.jpeg" ContentType="image/jpeg"/>
  <Override PartName="/ppt/media/image54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53.jpeg" ContentType="image/jpe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7.jpeg" ContentType="image/jpeg"/>
  <Override PartName="/ppt/media/image36.png" ContentType="image/png"/>
  <Override PartName="/ppt/media/image38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6.png" ContentType="image/png"/>
  <Override PartName="/ppt/media/image47.png" ContentType="image/png"/>
  <Override PartName="/ppt/media/image48.png" ContentType="image/png"/>
  <Override PartName="/ppt/media/image49.png" ContentType="image/png"/>
  <Override PartName="/ppt/media/image50.png" ContentType="image/png"/>
  <Override PartName="/ppt/media/image51.png" ContentType="image/png"/>
  <Override PartName="/ppt/media/image52.png" ContentType="image/png"/>
  <Override PartName="/ppt/media/image55.png" ContentType="image/png"/>
  <Override PartName="/ppt/media/image56.png" ContentType="image/png"/>
  <Override PartName="/ppt/media/image60.png" ContentType="image/png"/>
  <Override PartName="/ppt/media/image63.png" ContentType="image/png"/>
  <Override PartName="/ppt/media/image61.jpeg" ContentType="image/jpeg"/>
  <Override PartName="/ppt/media/image62.png" ContentType="image/png"/>
  <Override PartName="/ppt/media/image64.png" ContentType="image/png"/>
  <Override PartName="/ppt/media/image65.png" ContentType="image/png"/>
  <Override PartName="/ppt/media/image66.png" ContentType="image/png"/>
  <Override PartName="/ppt/media/image67.png" ContentType="image/png"/>
  <Override PartName="/ppt/media/image68.png" ContentType="image/png"/>
  <Override PartName="/ppt/media/image69.jpeg" ContentType="image/jpeg"/>
  <Override PartName="/ppt/media/image76.png" ContentType="image/png"/>
  <Override PartName="/ppt/media/image77.jpeg" ContentType="image/jpeg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5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3.xml" ContentType="application/vnd.openxmlformats-officedocument.presentationml.notesSlide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TRUST IN GOVERNMENTS</c:v>
                </c:pt>
              </c:strCache>
            </c:strRef>
          </c:tx>
          <c:spPr>
            <a:solidFill>
              <a:srgbClr val="156082"/>
            </a:solidFill>
            <a:ln cap="rnd" w="31680">
              <a:solidFill>
                <a:srgbClr val="156082"/>
              </a:solidFill>
              <a:round/>
            </a:ln>
          </c:spPr>
          <c:marker>
            <c:symbol val="none"/>
          </c:marker>
          <c:dLbls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pto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9"/>
                <c:pt idx="0">
                  <c:v>28.77</c:v>
                </c:pt>
                <c:pt idx="1">
                  <c:v>33.26</c:v>
                </c:pt>
                <c:pt idx="2">
                  <c:v>34.26</c:v>
                </c:pt>
                <c:pt idx="3">
                  <c:v>28.36</c:v>
                </c:pt>
                <c:pt idx="4">
                  <c:v>31.6</c:v>
                </c:pt>
                <c:pt idx="5">
                  <c:v>28.63</c:v>
                </c:pt>
                <c:pt idx="6">
                  <c:v>23.42</c:v>
                </c:pt>
                <c:pt idx="7">
                  <c:v>25.82</c:v>
                </c:pt>
                <c:pt idx="8">
                  <c:v>25.77</c:v>
                </c:pt>
                <c:pt idx="9">
                  <c:v>24.16</c:v>
                </c:pt>
                <c:pt idx="10">
                  <c:v>11.93</c:v>
                </c:pt>
                <c:pt idx="11">
                  <c:v>16.38</c:v>
                </c:pt>
                <c:pt idx="12">
                  <c:v>10.4</c:v>
                </c:pt>
                <c:pt idx="13">
                  <c:v>18.31</c:v>
                </c:pt>
                <c:pt idx="14">
                  <c:v>16.35</c:v>
                </c:pt>
                <c:pt idx="15">
                  <c:v>14.89</c:v>
                </c:pt>
                <c:pt idx="16">
                  <c:v>16.92</c:v>
                </c:pt>
                <c:pt idx="17">
                  <c:v>27.65</c:v>
                </c:pt>
                <c:pt idx="18">
                  <c:v>24.56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TRUST IN DEMOCRACY</c:v>
                </c:pt>
              </c:strCache>
            </c:strRef>
          </c:tx>
          <c:spPr>
            <a:solidFill>
              <a:srgbClr val="e97132"/>
            </a:solidFill>
            <a:ln cap="rnd" w="31680">
              <a:solidFill>
                <a:srgbClr val="e97132"/>
              </a:solidFill>
              <a:round/>
            </a:ln>
          </c:spPr>
          <c:marker>
            <c:symbol val="none"/>
          </c:marker>
          <c:dLbls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pto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19"/>
                <c:pt idx="1">
                  <c:v>35.24</c:v>
                </c:pt>
                <c:pt idx="2">
                  <c:v>33.57</c:v>
                </c:pt>
                <c:pt idx="3">
                  <c:v>33.57</c:v>
                </c:pt>
                <c:pt idx="4">
                  <c:v>45.44</c:v>
                </c:pt>
                <c:pt idx="5">
                  <c:v>43.83</c:v>
                </c:pt>
                <c:pt idx="6">
                  <c:v>53.45</c:v>
                </c:pt>
                <c:pt idx="7">
                  <c:v>39.85</c:v>
                </c:pt>
                <c:pt idx="8">
                  <c:v>43.5</c:v>
                </c:pt>
                <c:pt idx="9">
                  <c:v>44.07</c:v>
                </c:pt>
                <c:pt idx="10">
                  <c:v>46.7</c:v>
                </c:pt>
                <c:pt idx="11">
                  <c:v>34.53</c:v>
                </c:pt>
                <c:pt idx="12">
                  <c:v>26.62</c:v>
                </c:pt>
                <c:pt idx="13">
                  <c:v>26.4</c:v>
                </c:pt>
                <c:pt idx="14">
                  <c:v>29.92</c:v>
                </c:pt>
                <c:pt idx="15">
                  <c:v>34.98</c:v>
                </c:pt>
                <c:pt idx="16">
                  <c:v>32.62</c:v>
                </c:pt>
                <c:pt idx="17">
                  <c:v>36.43</c:v>
                </c:pt>
                <c:pt idx="18">
                  <c:v>41.78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TRUST IN PARLIAMENTS</c:v>
                </c:pt>
              </c:strCache>
            </c:strRef>
          </c:tx>
          <c:spPr>
            <a:solidFill>
              <a:srgbClr val="196b24"/>
            </a:solidFill>
            <a:ln cap="rnd" w="31680">
              <a:solidFill>
                <a:srgbClr val="196b24"/>
              </a:solidFill>
              <a:round/>
            </a:ln>
          </c:spPr>
          <c:marker>
            <c:symbol val="none"/>
          </c:marker>
          <c:dLbls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pto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19"/>
                <c:pt idx="0">
                  <c:v>35.1</c:v>
                </c:pt>
                <c:pt idx="1">
                  <c:v>42.7</c:v>
                </c:pt>
                <c:pt idx="2">
                  <c:v>37.61</c:v>
                </c:pt>
                <c:pt idx="3">
                  <c:v>32.81</c:v>
                </c:pt>
                <c:pt idx="4">
                  <c:v>31.27</c:v>
                </c:pt>
                <c:pt idx="5">
                  <c:v>36.6</c:v>
                </c:pt>
                <c:pt idx="6">
                  <c:v>31.41</c:v>
                </c:pt>
                <c:pt idx="7">
                  <c:v>25.45</c:v>
                </c:pt>
                <c:pt idx="8">
                  <c:v>27.14</c:v>
                </c:pt>
                <c:pt idx="9">
                  <c:v>26.93</c:v>
                </c:pt>
                <c:pt idx="10">
                  <c:v>25.8</c:v>
                </c:pt>
                <c:pt idx="11">
                  <c:v>13.5</c:v>
                </c:pt>
                <c:pt idx="12">
                  <c:v>10.85</c:v>
                </c:pt>
                <c:pt idx="13">
                  <c:v>10.51</c:v>
                </c:pt>
                <c:pt idx="14">
                  <c:v>18.11</c:v>
                </c:pt>
                <c:pt idx="15">
                  <c:v>17.83</c:v>
                </c:pt>
                <c:pt idx="16">
                  <c:v>14.79</c:v>
                </c:pt>
                <c:pt idx="17">
                  <c:v>19.54</c:v>
                </c:pt>
                <c:pt idx="18">
                  <c:v>27.42</c:v>
                </c:pt>
              </c:numCache>
            </c:numRef>
          </c:val>
          <c:smooth val="0"/>
        </c:ser>
        <c:hiLowLines>
          <c:spPr>
            <a:ln w="0">
              <a:noFill/>
            </a:ln>
          </c:spPr>
        </c:hiLowLines>
        <c:marker val="0"/>
        <c:axId val="82702374"/>
        <c:axId val="77792801"/>
      </c:lineChart>
      <c:catAx>
        <c:axId val="8270237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cadff4"/>
            </a:solidFill>
            <a:round/>
          </a:ln>
        </c:spPr>
        <c:txPr>
          <a:bodyPr/>
          <a:lstStyle/>
          <a:p>
            <a:pPr>
              <a:defRPr b="0" sz="1197" spc="-1" strike="noStrike">
                <a:solidFill>
                  <a:srgbClr val="0e2841"/>
                </a:solidFill>
                <a:latin typeface="Aptos"/>
              </a:defRPr>
            </a:pPr>
          </a:p>
        </c:txPr>
        <c:crossAx val="77792801"/>
        <c:crosses val="autoZero"/>
        <c:auto val="1"/>
        <c:lblAlgn val="ctr"/>
        <c:lblOffset val="100"/>
        <c:noMultiLvlLbl val="0"/>
      </c:catAx>
      <c:valAx>
        <c:axId val="77792801"/>
        <c:scaling>
          <c:orientation val="minMax"/>
        </c:scaling>
        <c:delete val="0"/>
        <c:axPos val="l"/>
        <c:majorGridlines>
          <c:spPr>
            <a:ln w="9360">
              <a:solidFill>
                <a:srgbClr val="cadff4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600">
            <a:noFill/>
          </a:ln>
        </c:spPr>
        <c:txPr>
          <a:bodyPr/>
          <a:lstStyle/>
          <a:p>
            <a:pPr>
              <a:defRPr b="0" sz="1197" spc="-1" strike="noStrike">
                <a:solidFill>
                  <a:srgbClr val="0e2841"/>
                </a:solidFill>
                <a:latin typeface="Aptos"/>
              </a:defRPr>
            </a:pPr>
          </a:p>
        </c:txPr>
        <c:crossAx val="82702374"/>
        <c:crosses val="autoZero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b="0" sz="1197" spc="-1" strike="noStrike">
              <a:solidFill>
                <a:srgbClr val="0e2841"/>
              </a:solidFill>
              <a:latin typeface="Aptos"/>
            </a:defRPr>
          </a:pPr>
        </a:p>
      </c:txPr>
    </c:legend>
    <c:plotVisOnly val="1"/>
    <c:dispBlanksAs val="gap"/>
  </c:chart>
  <c:spPr>
    <a:noFill/>
    <a:ln w="936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0" lang="en-GB" sz="1862" spc="-1" strike="noStrike">
                <a:solidFill>
                  <a:srgbClr val="595959"/>
                </a:solidFill>
                <a:latin typeface="Aptos"/>
              </a:defRPr>
            </a:pPr>
            <a:r>
              <a:rPr b="0" lang="en-GB" sz="1862" spc="-1" strike="noStrike">
                <a:solidFill>
                  <a:srgbClr val="595959"/>
                </a:solidFill>
                <a:latin typeface="Aptos"/>
              </a:rPr>
              <a:t>Populist parties in EP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Mainstream parties</c:v>
                </c:pt>
              </c:strCache>
            </c:strRef>
          </c:tx>
          <c:spPr>
            <a:solidFill>
              <a:srgbClr val="156082"/>
            </a:solidFill>
            <a:ln cap="rnd" w="28440">
              <a:solidFill>
                <a:srgbClr val="156082"/>
              </a:solidFill>
              <a:round/>
            </a:ln>
          </c:spPr>
          <c:marker>
            <c:symbol val="none"/>
          </c:marker>
          <c:dLbls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pto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2014</c:v>
                </c:pt>
                <c:pt idx="1">
                  <c:v>2019</c:v>
                </c:pt>
                <c:pt idx="2">
                  <c:v>2024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62.75</c:v>
                </c:pt>
                <c:pt idx="1">
                  <c:v>59.12</c:v>
                </c:pt>
                <c:pt idx="2">
                  <c:v>63.05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populist parties</c:v>
                </c:pt>
              </c:strCache>
            </c:strRef>
          </c:tx>
          <c:spPr>
            <a:solidFill>
              <a:srgbClr val="e97132"/>
            </a:solidFill>
            <a:ln cap="rnd" w="28440">
              <a:solidFill>
                <a:srgbClr val="e97132"/>
              </a:solidFill>
              <a:round/>
            </a:ln>
          </c:spPr>
          <c:marker>
            <c:symbol val="none"/>
          </c:marker>
          <c:dLbls>
            <c:txPr>
              <a:bodyPr wrap="square"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ptos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2014</c:v>
                </c:pt>
                <c:pt idx="1">
                  <c:v>2019</c:v>
                </c:pt>
                <c:pt idx="2">
                  <c:v>2024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10.42</c:v>
                </c:pt>
                <c:pt idx="1">
                  <c:v>17.31</c:v>
                </c:pt>
                <c:pt idx="2">
                  <c:v>21.53</c:v>
                </c:pt>
              </c:numCache>
            </c:numRef>
          </c:val>
          <c:smooth val="0"/>
        </c:ser>
        <c:hiLowLines>
          <c:spPr>
            <a:ln w="0">
              <a:noFill/>
            </a:ln>
          </c:spPr>
        </c:hiLowLines>
        <c:marker val="0"/>
        <c:axId val="34845124"/>
        <c:axId val="813437"/>
      </c:lineChart>
      <c:catAx>
        <c:axId val="348451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0" sz="1197" spc="-1" strike="noStrike">
                <a:solidFill>
                  <a:srgbClr val="595959"/>
                </a:solidFill>
                <a:latin typeface="Aptos"/>
              </a:defRPr>
            </a:pPr>
          </a:p>
        </c:txPr>
        <c:crossAx val="813437"/>
        <c:crosses val="autoZero"/>
        <c:auto val="1"/>
        <c:lblAlgn val="ctr"/>
        <c:lblOffset val="100"/>
        <c:noMultiLvlLbl val="0"/>
      </c:catAx>
      <c:valAx>
        <c:axId val="813437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600">
            <a:noFill/>
          </a:ln>
        </c:spPr>
        <c:txPr>
          <a:bodyPr/>
          <a:lstStyle/>
          <a:p>
            <a:pPr>
              <a:defRPr b="0" sz="1197" spc="-1" strike="noStrike">
                <a:solidFill>
                  <a:srgbClr val="595959"/>
                </a:solidFill>
                <a:latin typeface="Aptos"/>
              </a:defRPr>
            </a:pPr>
          </a:p>
        </c:txPr>
        <c:crossAx val="34845124"/>
        <c:crosses val="autoZero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b="0" sz="1197" spc="-1" strike="noStrike">
              <a:solidFill>
                <a:srgbClr val="595959"/>
              </a:solidFill>
              <a:latin typeface="Aptos"/>
            </a:defRPr>
          </a:pPr>
        </a:p>
      </c:txPr>
    </c:legend>
    <c:plotVisOnly val="1"/>
    <c:dispBlanksAs val="gap"/>
  </c:chart>
  <c:spPr>
    <a:noFill/>
    <a:ln w="9360">
      <a:noFill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it-IT" sz="1800" spc="-1" strike="noStrike">
                <a:solidFill>
                  <a:srgbClr val="000000"/>
                </a:solidFill>
                <a:latin typeface="Aptos"/>
              </a:rPr>
              <a:t>Fai clic per spostare la diapositiva</a:t>
            </a:r>
            <a:endParaRPr b="0" lang="it-IT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it-IT" sz="2000" spc="-1" strike="noStrike">
                <a:latin typeface="Arial"/>
              </a:rPr>
              <a:t>Fai clic per modificare il formato delle note</a:t>
            </a:r>
            <a:endParaRPr b="0" lang="it-IT" sz="2000" spc="-1" strike="noStrike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it-IT" sz="1400" spc="-1" strike="noStrike">
                <a:latin typeface="Times New Roman"/>
              </a:rPr>
              <a:t>&lt;intestazione&gt;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it-IT" sz="1400" spc="-1" strike="noStrike">
                <a:latin typeface="Times New Roman"/>
              </a:rPr>
              <a:t>&lt;data/ora&gt;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it-IT" sz="1400" spc="-1" strike="noStrike">
                <a:latin typeface="Times New Roman"/>
              </a:rPr>
              <a:t>&lt;piè di pagina&gt;</a:t>
            </a:r>
            <a:endParaRPr b="0" lang="it-IT" sz="1400" spc="-1" strike="noStrike">
              <a:latin typeface="Times New Roman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A0993B22-6CFB-48D1-AB90-860F7FBC73BA}" type="slidenum">
              <a:rPr b="0" lang="it-IT" sz="1400" spc="-1" strike="noStrike">
                <a:latin typeface="Times New Roman"/>
              </a:rPr>
              <a:t>&lt;numero&gt;</a:t>
            </a:fld>
            <a:endParaRPr b="0" lang="it-IT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it-IT" sz="2000" spc="-1" strike="noStrike">
              <a:latin typeface="Arial"/>
            </a:endParaRPr>
          </a:p>
        </p:txBody>
      </p:sp>
      <p:sp>
        <p:nvSpPr>
          <p:cNvPr id="277" name="Segnaposto numero diapositiva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BA51C7F8-A619-4B94-A7B7-65477455D5DB}" type="slidenum">
              <a:rPr b="0" lang="it-IT" sz="1200" spc="-1" strike="noStrike">
                <a:latin typeface="Times New Roman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Rectangle 7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D77A653A-39B4-4BAE-AC60-699B8F0D1D3B}" type="slidenum">
              <a:rPr b="0" lang="en-GB" sz="1200" spc="-1" strike="noStrike">
                <a:latin typeface="Times New Roman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26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it-IT" sz="20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Rectangle 7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1A572BF3-8831-409A-AC02-B30DC64E9F43}" type="slidenum">
              <a:rPr b="0" lang="en-GB" sz="1200" spc="-1" strike="noStrike">
                <a:latin typeface="Times New Roman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26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it-IT" sz="20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Rectangle 7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B5542AC2-CA98-4D57-9709-ADB0684E60A9}" type="slidenum">
              <a:rPr b="0" lang="en-GB" sz="1200" spc="-1" strike="noStrike">
                <a:latin typeface="Times New Roman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27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it-IT" sz="20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Rectangle 7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BB9F31E5-43BF-4D0A-938A-BED86416C4EB}" type="slidenum">
              <a:rPr b="0" lang="en-GB" sz="1200" spc="-1" strike="noStrike">
                <a:latin typeface="Times New Roman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27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it-IT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it-IT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it-IT" sz="2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it-IT" sz="6000" spc="-1" strike="noStrike">
                <a:solidFill>
                  <a:srgbClr val="000000"/>
                </a:solidFill>
                <a:latin typeface="Aptos Display"/>
              </a:rPr>
              <a:t>Fare clic per modificare lo stile del titolo dello schema</a:t>
            </a:r>
            <a:endParaRPr b="0" lang="it-IT" sz="60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57BDB7C8-D1C0-47C6-BFCE-35F85137E8C2}" type="datetime">
              <a:rPr b="0" lang="it-IT" sz="1200" spc="-1" strike="noStrike">
                <a:solidFill>
                  <a:srgbClr val="787878"/>
                </a:solidFill>
                <a:latin typeface="Aptos"/>
              </a:rPr>
              <a:t>27/09/24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E72C817-E3A9-4858-80B0-7DAB093194B0}" type="slidenum">
              <a:rPr b="0" lang="it-IT" sz="1200" spc="-1" strike="noStrike">
                <a:solidFill>
                  <a:srgbClr val="787878"/>
                </a:solidFill>
                <a:latin typeface="Aptos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latin typeface="Aptos"/>
              </a:rPr>
              <a:t>Fai clic per modificare il formato del testo della struttura</a:t>
            </a:r>
            <a:endParaRPr b="0" lang="it-IT" sz="2800" spc="-1" strike="noStrike">
              <a:solidFill>
                <a:srgbClr val="000000"/>
              </a:solidFill>
              <a:latin typeface="Apto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rgbClr val="000000"/>
                </a:solidFill>
                <a:latin typeface="Aptos"/>
              </a:rPr>
              <a:t>Secondo livello struttura</a:t>
            </a:r>
            <a:endParaRPr b="0" lang="it-IT" sz="2000" spc="-1" strike="noStrike">
              <a:solidFill>
                <a:srgbClr val="000000"/>
              </a:solidFill>
              <a:latin typeface="Apto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ptos"/>
              </a:rPr>
              <a:t>Terzo livello struttura</a:t>
            </a:r>
            <a:endParaRPr b="0" lang="it-IT" sz="1800" spc="-1" strike="noStrike">
              <a:solidFill>
                <a:srgbClr val="000000"/>
              </a:solidFill>
              <a:latin typeface="Apto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000000"/>
                </a:solidFill>
                <a:latin typeface="Aptos"/>
              </a:rPr>
              <a:t>Quarto livello struttura</a:t>
            </a:r>
            <a:endParaRPr b="0" lang="it-IT" sz="1800" spc="-1" strike="noStrike">
              <a:solidFill>
                <a:srgbClr val="000000"/>
              </a:solidFill>
              <a:latin typeface="Apto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ptos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latin typeface="Apto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ptos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latin typeface="Apto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ptos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it-IT" sz="4400" spc="-1" strike="noStrike">
                <a:solidFill>
                  <a:srgbClr val="000000"/>
                </a:solidFill>
                <a:latin typeface="Aptos Display"/>
              </a:rPr>
              <a:t>Fare clic per modificare lo stile del titolo dello schema</a:t>
            </a:r>
            <a:endParaRPr b="0" lang="it-IT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D38E47E4-7179-4C65-993A-5EDE20811338}" type="datetime">
              <a:rPr b="0" lang="it-IT" sz="1200" spc="-1" strike="noStrike">
                <a:solidFill>
                  <a:srgbClr val="787878"/>
                </a:solidFill>
                <a:latin typeface="Aptos"/>
              </a:rPr>
              <a:t>27/09/24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529CA23-F561-49BE-9E6D-B435E333A72E}" type="slidenum">
              <a:rPr b="0" lang="it-IT" sz="1200" spc="-1" strike="noStrike">
                <a:solidFill>
                  <a:srgbClr val="787878"/>
                </a:solidFill>
                <a:latin typeface="Aptos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800" spc="-1" strike="noStrike">
                <a:solidFill>
                  <a:srgbClr val="000000"/>
                </a:solidFill>
                <a:latin typeface="Aptos"/>
              </a:rPr>
              <a:t>Fai clic per modificare il formato del testo della struttura</a:t>
            </a:r>
            <a:endParaRPr b="0" lang="it-IT" sz="2800" spc="-1" strike="noStrike">
              <a:solidFill>
                <a:srgbClr val="000000"/>
              </a:solidFill>
              <a:latin typeface="Apto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rgbClr val="000000"/>
                </a:solidFill>
                <a:latin typeface="Aptos"/>
              </a:rPr>
              <a:t>Secondo livello struttura</a:t>
            </a:r>
            <a:endParaRPr b="0" lang="it-IT" sz="2000" spc="-1" strike="noStrike">
              <a:solidFill>
                <a:srgbClr val="000000"/>
              </a:solidFill>
              <a:latin typeface="Apto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Aptos"/>
              </a:rPr>
              <a:t>Terzo livello struttura</a:t>
            </a:r>
            <a:endParaRPr b="0" lang="it-IT" sz="1800" spc="-1" strike="noStrike">
              <a:solidFill>
                <a:srgbClr val="000000"/>
              </a:solidFill>
              <a:latin typeface="Apto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800" spc="-1" strike="noStrike">
                <a:solidFill>
                  <a:srgbClr val="000000"/>
                </a:solidFill>
                <a:latin typeface="Aptos"/>
              </a:rPr>
              <a:t>Quarto livello struttura</a:t>
            </a:r>
            <a:endParaRPr b="0" lang="it-IT" sz="1800" spc="-1" strike="noStrike">
              <a:solidFill>
                <a:srgbClr val="000000"/>
              </a:solidFill>
              <a:latin typeface="Apto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ptos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latin typeface="Apto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ptos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latin typeface="Apto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latin typeface="Aptos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it-IT" sz="4400" spc="-1" strike="noStrike">
                <a:solidFill>
                  <a:srgbClr val="000000"/>
                </a:solidFill>
                <a:latin typeface="Aptos Display"/>
              </a:rPr>
              <a:t>Fare clic per modificare lo stile del titolo dello schema</a:t>
            </a:r>
            <a:endParaRPr b="0" lang="it-IT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800" spc="-1" strike="noStrike">
                <a:solidFill>
                  <a:srgbClr val="000000"/>
                </a:solidFill>
                <a:latin typeface="Aptos"/>
              </a:rPr>
              <a:t>Fare clic per modificare gli stili del testo dello schema</a:t>
            </a:r>
            <a:endParaRPr b="0" lang="it-IT" sz="2800" spc="-1" strike="noStrike">
              <a:solidFill>
                <a:srgbClr val="000000"/>
              </a:solidFill>
              <a:latin typeface="Aptos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latin typeface="Aptos"/>
              </a:rPr>
              <a:t>Secondo livello</a:t>
            </a:r>
            <a:endParaRPr b="0" lang="it-IT" sz="2400" spc="-1" strike="noStrike">
              <a:solidFill>
                <a:srgbClr val="000000"/>
              </a:solidFill>
              <a:latin typeface="Aptos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2000" spc="-1" strike="noStrike">
                <a:solidFill>
                  <a:srgbClr val="000000"/>
                </a:solidFill>
                <a:latin typeface="Aptos"/>
              </a:rPr>
              <a:t>Terzo livello</a:t>
            </a:r>
            <a:endParaRPr b="0" lang="it-IT" sz="2000" spc="-1" strike="noStrike">
              <a:solidFill>
                <a:srgbClr val="000000"/>
              </a:solidFill>
              <a:latin typeface="Aptos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rgbClr val="000000"/>
                </a:solidFill>
                <a:latin typeface="Aptos"/>
              </a:rPr>
              <a:t>Quarto livello</a:t>
            </a:r>
            <a:endParaRPr b="0" lang="it-IT" sz="1800" spc="-1" strike="noStrike">
              <a:solidFill>
                <a:srgbClr val="000000"/>
              </a:solidFill>
              <a:latin typeface="Aptos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it-IT" sz="1800" spc="-1" strike="noStrike">
                <a:solidFill>
                  <a:srgbClr val="000000"/>
                </a:solidFill>
                <a:latin typeface="Aptos"/>
              </a:rPr>
              <a:t>Quinto livello</a:t>
            </a:r>
            <a:endParaRPr b="0" lang="it-IT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C7AEC646-8482-49AE-BA86-BC05E5ACAEA7}" type="datetime">
              <a:rPr b="0" lang="it-IT" sz="1200" spc="-1" strike="noStrike">
                <a:solidFill>
                  <a:srgbClr val="787878"/>
                </a:solidFill>
                <a:latin typeface="Aptos"/>
              </a:rPr>
              <a:t>27/09/24</a:t>
            </a:fld>
            <a:endParaRPr b="0" lang="it-IT" sz="12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it-IT" sz="2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99F0AE2-A19C-4EAD-A4CA-8A86BC8A4F72}" type="slidenum">
              <a:rPr b="0" lang="it-IT" sz="1200" spc="-1" strike="noStrike">
                <a:solidFill>
                  <a:srgbClr val="787878"/>
                </a:solidFill>
                <a:latin typeface="Aptos"/>
              </a:rPr>
              <a:t>&lt;numero&gt;</a:t>
            </a:fld>
            <a:endParaRPr b="0" lang="it-IT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jpeg"/><Relationship Id="rId11" Type="http://schemas.openxmlformats.org/officeDocument/2006/relationships/slideLayout" Target="../slideLayouts/slideLayout25.xml"/><Relationship Id="rId1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chart" Target="../charts/chart2.xml"/><Relationship Id="rId2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jpe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3" Type="http://schemas.openxmlformats.org/officeDocument/2006/relationships/image" Target="../media/image26.png"/><Relationship Id="rId14" Type="http://schemas.openxmlformats.org/officeDocument/2006/relationships/image" Target="../media/image27.png"/><Relationship Id="rId15" Type="http://schemas.openxmlformats.org/officeDocument/2006/relationships/image" Target="../media/image28.png"/><Relationship Id="rId16" Type="http://schemas.openxmlformats.org/officeDocument/2006/relationships/image" Target="../media/image29.jpeg"/><Relationship Id="rId17" Type="http://schemas.openxmlformats.org/officeDocument/2006/relationships/image" Target="../media/image30.png"/><Relationship Id="rId18" Type="http://schemas.openxmlformats.org/officeDocument/2006/relationships/image" Target="../media/image31.png"/><Relationship Id="rId19" Type="http://schemas.openxmlformats.org/officeDocument/2006/relationships/image" Target="../media/image32.png"/><Relationship Id="rId20" Type="http://schemas.openxmlformats.org/officeDocument/2006/relationships/image" Target="../media/image33.png"/><Relationship Id="rId21" Type="http://schemas.openxmlformats.org/officeDocument/2006/relationships/image" Target="../media/image34.png"/><Relationship Id="rId22" Type="http://schemas.openxmlformats.org/officeDocument/2006/relationships/image" Target="../media/image35.png"/><Relationship Id="rId23" Type="http://schemas.openxmlformats.org/officeDocument/2006/relationships/image" Target="../media/image36.png"/><Relationship Id="rId24" Type="http://schemas.openxmlformats.org/officeDocument/2006/relationships/image" Target="../media/image37.jpeg"/><Relationship Id="rId25" Type="http://schemas.openxmlformats.org/officeDocument/2006/relationships/image" Target="../media/image38.png"/><Relationship Id="rId26" Type="http://schemas.openxmlformats.org/officeDocument/2006/relationships/image" Target="../media/image39.png"/><Relationship Id="rId27" Type="http://schemas.openxmlformats.org/officeDocument/2006/relationships/image" Target="../media/image40.png"/><Relationship Id="rId28" Type="http://schemas.openxmlformats.org/officeDocument/2006/relationships/image" Target="../media/image41.png"/><Relationship Id="rId29" Type="http://schemas.openxmlformats.org/officeDocument/2006/relationships/image" Target="../media/image42.png"/><Relationship Id="rId30" Type="http://schemas.openxmlformats.org/officeDocument/2006/relationships/image" Target="../media/image43.png"/><Relationship Id="rId31" Type="http://schemas.openxmlformats.org/officeDocument/2006/relationships/image" Target="../media/image44.png"/><Relationship Id="rId32" Type="http://schemas.openxmlformats.org/officeDocument/2006/relationships/image" Target="../media/image45.jpeg"/><Relationship Id="rId33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3.jpe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image" Target="../media/image58.png"/><Relationship Id="rId14" Type="http://schemas.openxmlformats.org/officeDocument/2006/relationships/image" Target="../media/image59.png"/><Relationship Id="rId15" Type="http://schemas.openxmlformats.org/officeDocument/2006/relationships/image" Target="../media/image60.png"/><Relationship Id="rId16" Type="http://schemas.openxmlformats.org/officeDocument/2006/relationships/image" Target="../media/image61.jpeg"/><Relationship Id="rId17" Type="http://schemas.openxmlformats.org/officeDocument/2006/relationships/image" Target="../media/image62.png"/><Relationship Id="rId18" Type="http://schemas.openxmlformats.org/officeDocument/2006/relationships/image" Target="../media/image63.png"/><Relationship Id="rId19" Type="http://schemas.openxmlformats.org/officeDocument/2006/relationships/image" Target="../media/image64.png"/><Relationship Id="rId20" Type="http://schemas.openxmlformats.org/officeDocument/2006/relationships/image" Target="../media/image65.png"/><Relationship Id="rId21" Type="http://schemas.openxmlformats.org/officeDocument/2006/relationships/image" Target="../media/image66.png"/><Relationship Id="rId22" Type="http://schemas.openxmlformats.org/officeDocument/2006/relationships/image" Target="../media/image67.png"/><Relationship Id="rId23" Type="http://schemas.openxmlformats.org/officeDocument/2006/relationships/image" Target="../media/image68.png"/><Relationship Id="rId24" Type="http://schemas.openxmlformats.org/officeDocument/2006/relationships/image" Target="../media/image69.jpeg"/><Relationship Id="rId25" Type="http://schemas.openxmlformats.org/officeDocument/2006/relationships/image" Target="../media/image70.png"/><Relationship Id="rId26" Type="http://schemas.openxmlformats.org/officeDocument/2006/relationships/image" Target="../media/image71.png"/><Relationship Id="rId27" Type="http://schemas.openxmlformats.org/officeDocument/2006/relationships/image" Target="../media/image72.png"/><Relationship Id="rId28" Type="http://schemas.openxmlformats.org/officeDocument/2006/relationships/image" Target="../media/image73.png"/><Relationship Id="rId29" Type="http://schemas.openxmlformats.org/officeDocument/2006/relationships/image" Target="../media/image74.png"/><Relationship Id="rId30" Type="http://schemas.openxmlformats.org/officeDocument/2006/relationships/image" Target="../media/image75.png"/><Relationship Id="rId31" Type="http://schemas.openxmlformats.org/officeDocument/2006/relationships/image" Target="../media/image76.png"/><Relationship Id="rId32" Type="http://schemas.openxmlformats.org/officeDocument/2006/relationships/image" Target="../media/image77.jpeg"/><Relationship Id="rId33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olo 1"/>
          <p:cNvSpPr txBox="1"/>
          <p:nvPr/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it-IT" sz="6000" spc="-1" strike="noStrike">
                <a:solidFill>
                  <a:srgbClr val="000000"/>
                </a:solidFill>
                <a:latin typeface="Aptos Display"/>
              </a:rPr>
              <a:t>Geopolitics and the EU borders</a:t>
            </a:r>
            <a:endParaRPr b="0" lang="it-IT" sz="60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30" name="Sottotitolo 2"/>
          <p:cNvSpPr txBox="1"/>
          <p:nvPr/>
        </p:nvSpPr>
        <p:spPr>
          <a:xfrm>
            <a:off x="1523880" y="3602160"/>
            <a:ext cx="9143640" cy="30441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88000"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ptos"/>
              </a:rPr>
              <a:t>Europe Between Old and New Cleavages. Analyzing the 2024 European Elections in Order to Understand Politics in Turbulent Times</a:t>
            </a:r>
            <a:endParaRPr b="0" lang="it-IT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it-IT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it-IT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it-IT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ptos"/>
              </a:rPr>
              <a:t>Prof. Matteo Zanellato, Università Milano Bicocca</a:t>
            </a:r>
            <a:endParaRPr b="0" lang="it-IT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ptos"/>
              </a:rPr>
              <a:t>Workshop Progetto Action. Este, 27 Settembre 2024.</a:t>
            </a:r>
            <a:endParaRPr b="0" lang="it-IT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asellaDiTesto 4"/>
          <p:cNvSpPr/>
          <p:nvPr/>
        </p:nvSpPr>
        <p:spPr>
          <a:xfrm>
            <a:off x="0" y="2136240"/>
            <a:ext cx="12191760" cy="496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1" lang="en-US" sz="3200" spc="-1" strike="noStrike">
                <a:solidFill>
                  <a:srgbClr val="000000"/>
                </a:solidFill>
                <a:latin typeface="Aptos"/>
              </a:rPr>
              <a:t>Party systems</a:t>
            </a:r>
            <a:r>
              <a:rPr b="0" lang="en-US" sz="3200" spc="-1" strike="noStrike">
                <a:solidFill>
                  <a:srgbClr val="000000"/>
                </a:solidFill>
                <a:latin typeface="Aptos"/>
              </a:rPr>
              <a:t> are structured around certain cleavages originating from the past, and it is difficult to change their political platforms.</a:t>
            </a:r>
            <a:endParaRPr b="0" lang="it-IT" sz="3200" spc="-1" strike="noStrike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en-US" sz="3200" spc="-1" strike="noStrike">
                <a:solidFill>
                  <a:srgbClr val="000000"/>
                </a:solidFill>
                <a:latin typeface="Aptos"/>
              </a:rPr>
              <a:t>Political parties and party elites are reluctant to embrace change.</a:t>
            </a:r>
            <a:endParaRPr b="0" lang="it-IT" sz="3200" spc="-1" strike="noStrike">
              <a:latin typeface="Aria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en-US" sz="3200" spc="-1" strike="noStrike">
                <a:solidFill>
                  <a:srgbClr val="000000"/>
                </a:solidFill>
                <a:latin typeface="Aptos"/>
              </a:rPr>
              <a:t>As a result, changes in the party system occur through the emergence of new parties that represent unrepresented values and interests.</a:t>
            </a:r>
            <a:br/>
            <a:r>
              <a:rPr b="0" lang="en-US" sz="3200" spc="-1" strike="noStrike">
                <a:solidFill>
                  <a:srgbClr val="000000"/>
                </a:solidFill>
                <a:latin typeface="Aptos"/>
              </a:rPr>
              <a:t>Under these conditions, the cleavage on globalization has emerged.</a:t>
            </a:r>
            <a:endParaRPr b="0" lang="it-IT" sz="3200" spc="-1" strike="noStrike">
              <a:latin typeface="Arial"/>
            </a:endParaRPr>
          </a:p>
        </p:txBody>
      </p:sp>
      <p:sp>
        <p:nvSpPr>
          <p:cNvPr id="151" name="CasellaDiTesto 6"/>
          <p:cNvSpPr/>
          <p:nvPr/>
        </p:nvSpPr>
        <p:spPr>
          <a:xfrm>
            <a:off x="137520" y="457200"/>
            <a:ext cx="12053880" cy="109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6600" spc="-1" strike="noStrike">
                <a:solidFill>
                  <a:srgbClr val="000000"/>
                </a:solidFill>
                <a:latin typeface="Aptos"/>
              </a:rPr>
              <a:t>A transnational cleavage</a:t>
            </a:r>
            <a:endParaRPr b="0" lang="it-IT" sz="6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olo 4"/>
          <p:cNvSpPr txBox="1"/>
          <p:nvPr/>
        </p:nvSpPr>
        <p:spPr>
          <a:xfrm>
            <a:off x="1103040" y="534600"/>
            <a:ext cx="9986040" cy="1538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it-IT" sz="4400" spc="-1" strike="noStrike">
                <a:solidFill>
                  <a:srgbClr val="000000"/>
                </a:solidFill>
                <a:latin typeface="Aptos Display"/>
              </a:rPr>
              <a:t>A transnational cleavage and the party system</a:t>
            </a:r>
            <a:endParaRPr b="0" lang="it-IT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53" name="CasellaDiTesto 6"/>
          <p:cNvSpPr/>
          <p:nvPr/>
        </p:nvSpPr>
        <p:spPr>
          <a:xfrm>
            <a:off x="87480" y="2590920"/>
            <a:ext cx="12115440" cy="496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ptos"/>
              </a:rPr>
              <a:t>Traditional parties did not address these issues, and voters turned to parties that positioned themselves on the new cleavage.</a:t>
            </a:r>
            <a:endParaRPr b="0" lang="it-IT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ptos"/>
              </a:rPr>
              <a:t>The </a:t>
            </a:r>
            <a:r>
              <a:rPr b="1" lang="en-US" sz="3200" spc="-1" strike="noStrike">
                <a:solidFill>
                  <a:srgbClr val="000000"/>
                </a:solidFill>
                <a:latin typeface="Aptos"/>
              </a:rPr>
              <a:t>TAN</a:t>
            </a:r>
            <a:r>
              <a:rPr b="0" lang="en-US" sz="3200" spc="-1" strike="noStrike">
                <a:solidFill>
                  <a:srgbClr val="000000"/>
                </a:solidFill>
                <a:latin typeface="Aptos"/>
              </a:rPr>
              <a:t> (Traditional, Authoritarian, Nationalist) radical parties define the framework of competition on transnational issues</a:t>
            </a:r>
            <a:endParaRPr b="0" lang="it-IT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it-IT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Aptos"/>
              </a:rPr>
              <a:t>GAL</a:t>
            </a:r>
            <a:r>
              <a:rPr b="0" lang="en-US" sz="3200" spc="-1" strike="noStrike">
                <a:solidFill>
                  <a:srgbClr val="000000"/>
                </a:solidFill>
                <a:latin typeface="Aptos"/>
              </a:rPr>
              <a:t> (Green, Alternative, Liberal) parties take diametrically opposed positions.</a:t>
            </a:r>
            <a:endParaRPr b="0" lang="it-IT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olo 1"/>
          <p:cNvSpPr txBox="1"/>
          <p:nvPr/>
        </p:nvSpPr>
        <p:spPr>
          <a:xfrm>
            <a:off x="838080" y="24732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it-IT" sz="4400" spc="-1" strike="noStrike">
                <a:solidFill>
                  <a:srgbClr val="000000"/>
                </a:solidFill>
                <a:latin typeface="Aptos Display"/>
              </a:rPr>
              <a:t>Eu elections results 2024 – the old parliament</a:t>
            </a:r>
            <a:endParaRPr b="0" lang="it-IT" sz="4400" spc="-1" strike="noStrike">
              <a:solidFill>
                <a:srgbClr val="000000"/>
              </a:solidFill>
              <a:latin typeface="Aptos"/>
            </a:endParaRPr>
          </a:p>
        </p:txBody>
      </p:sp>
      <p:pic>
        <p:nvPicPr>
          <p:cNvPr id="155" name="Immagine 8" descr="Immagine che contiene cerchio, Elementi grafici, schermata, logo&#10;&#10;Descrizione generata automaticamente"/>
          <p:cNvPicPr/>
          <p:nvPr/>
        </p:nvPicPr>
        <p:blipFill>
          <a:blip r:embed="rId1"/>
          <a:stretch/>
        </p:blipFill>
        <p:spPr>
          <a:xfrm>
            <a:off x="194400" y="1397520"/>
            <a:ext cx="4861800" cy="2804040"/>
          </a:xfrm>
          <a:prstGeom prst="rect">
            <a:avLst/>
          </a:prstGeom>
          <a:ln w="0">
            <a:noFill/>
          </a:ln>
        </p:spPr>
      </p:pic>
      <p:pic>
        <p:nvPicPr>
          <p:cNvPr id="156" name="Immagine 10" descr="Immagine che contiene testo, schermata, Carattere, numero&#10;&#10;Descrizione generata automaticamente"/>
          <p:cNvPicPr/>
          <p:nvPr/>
        </p:nvPicPr>
        <p:blipFill>
          <a:blip r:embed="rId2"/>
          <a:stretch/>
        </p:blipFill>
        <p:spPr>
          <a:xfrm>
            <a:off x="6095880" y="1165320"/>
            <a:ext cx="5128200" cy="5692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itolo 1"/>
          <p:cNvSpPr txBox="1"/>
          <p:nvPr/>
        </p:nvSpPr>
        <p:spPr>
          <a:xfrm>
            <a:off x="471960" y="247320"/>
            <a:ext cx="605628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it-IT" sz="4400" spc="-1" strike="noStrike">
                <a:solidFill>
                  <a:srgbClr val="000000"/>
                </a:solidFill>
                <a:latin typeface="Aptos Display"/>
              </a:rPr>
              <a:t>Eu elections results 2024 – the new parliament</a:t>
            </a:r>
            <a:endParaRPr b="0" lang="it-IT" sz="4400" spc="-1" strike="noStrike">
              <a:solidFill>
                <a:srgbClr val="000000"/>
              </a:solidFill>
              <a:latin typeface="Aptos"/>
            </a:endParaRPr>
          </a:p>
        </p:txBody>
      </p:sp>
      <p:pic>
        <p:nvPicPr>
          <p:cNvPr id="158" name="Immagine 3" descr="Immagine che contiene cerchio, schermata, logo, Elementi grafici&#10;&#10;Descrizione generata automaticamente"/>
          <p:cNvPicPr/>
          <p:nvPr/>
        </p:nvPicPr>
        <p:blipFill>
          <a:blip r:embed="rId1"/>
          <a:stretch/>
        </p:blipFill>
        <p:spPr>
          <a:xfrm>
            <a:off x="1272600" y="2841120"/>
            <a:ext cx="4297680" cy="2438280"/>
          </a:xfrm>
          <a:prstGeom prst="rect">
            <a:avLst/>
          </a:prstGeom>
          <a:ln w="0">
            <a:noFill/>
          </a:ln>
        </p:spPr>
      </p:pic>
      <p:pic>
        <p:nvPicPr>
          <p:cNvPr id="159" name="Immagine 5" descr="Immagine che contiene testo, schermata, numero, Carattere&#10;&#10;Descrizione generata automaticamente"/>
          <p:cNvPicPr/>
          <p:nvPr/>
        </p:nvPicPr>
        <p:blipFill>
          <a:blip r:embed="rId2"/>
          <a:stretch/>
        </p:blipFill>
        <p:spPr>
          <a:xfrm>
            <a:off x="7032960" y="454320"/>
            <a:ext cx="5158800" cy="6264000"/>
          </a:xfrm>
          <a:prstGeom prst="rect">
            <a:avLst/>
          </a:prstGeom>
          <a:ln w="0">
            <a:noFill/>
          </a:ln>
        </p:spPr>
      </p:pic>
      <p:pic>
        <p:nvPicPr>
          <p:cNvPr id="160" name="Picture 2" descr=""/>
          <p:cNvPicPr/>
          <p:nvPr/>
        </p:nvPicPr>
        <p:blipFill>
          <a:blip r:embed="rId3"/>
          <a:stretch/>
        </p:blipFill>
        <p:spPr>
          <a:xfrm>
            <a:off x="6426360" y="6256800"/>
            <a:ext cx="751680" cy="360360"/>
          </a:xfrm>
          <a:prstGeom prst="rect">
            <a:avLst/>
          </a:prstGeom>
          <a:ln w="0">
            <a:noFill/>
          </a:ln>
        </p:spPr>
      </p:pic>
      <p:pic>
        <p:nvPicPr>
          <p:cNvPr id="161" name="Picture 4" descr="undefined"/>
          <p:cNvPicPr/>
          <p:nvPr/>
        </p:nvPicPr>
        <p:blipFill>
          <a:blip r:embed="rId4"/>
          <a:stretch/>
        </p:blipFill>
        <p:spPr>
          <a:xfrm>
            <a:off x="6209280" y="4969080"/>
            <a:ext cx="926280" cy="418320"/>
          </a:xfrm>
          <a:prstGeom prst="rect">
            <a:avLst/>
          </a:prstGeom>
          <a:ln w="0">
            <a:noFill/>
          </a:ln>
        </p:spPr>
      </p:pic>
      <p:pic>
        <p:nvPicPr>
          <p:cNvPr id="162" name="Picture 6" descr="undefined"/>
          <p:cNvPicPr/>
          <p:nvPr/>
        </p:nvPicPr>
        <p:blipFill>
          <a:blip r:embed="rId5"/>
          <a:stretch/>
        </p:blipFill>
        <p:spPr>
          <a:xfrm>
            <a:off x="6568920" y="1413000"/>
            <a:ext cx="451440" cy="564840"/>
          </a:xfrm>
          <a:prstGeom prst="rect">
            <a:avLst/>
          </a:prstGeom>
          <a:ln w="0">
            <a:noFill/>
          </a:ln>
        </p:spPr>
      </p:pic>
      <p:pic>
        <p:nvPicPr>
          <p:cNvPr id="163" name="Picture 8" descr="undefined"/>
          <p:cNvPicPr/>
          <p:nvPr/>
        </p:nvPicPr>
        <p:blipFill>
          <a:blip r:embed="rId6"/>
          <a:stretch/>
        </p:blipFill>
        <p:spPr>
          <a:xfrm>
            <a:off x="6106680" y="4291200"/>
            <a:ext cx="1028880" cy="451440"/>
          </a:xfrm>
          <a:prstGeom prst="rect">
            <a:avLst/>
          </a:prstGeom>
          <a:ln w="0">
            <a:noFill/>
          </a:ln>
        </p:spPr>
      </p:pic>
      <p:pic>
        <p:nvPicPr>
          <p:cNvPr id="164" name="Picture 10" descr="undefined"/>
          <p:cNvPicPr/>
          <p:nvPr/>
        </p:nvPicPr>
        <p:blipFill>
          <a:blip r:embed="rId7"/>
          <a:stretch/>
        </p:blipFill>
        <p:spPr>
          <a:xfrm>
            <a:off x="6463800" y="2248920"/>
            <a:ext cx="633600" cy="391320"/>
          </a:xfrm>
          <a:prstGeom prst="rect">
            <a:avLst/>
          </a:prstGeom>
          <a:ln w="0">
            <a:noFill/>
          </a:ln>
        </p:spPr>
      </p:pic>
      <p:pic>
        <p:nvPicPr>
          <p:cNvPr id="165" name="Picture 12" descr=""/>
          <p:cNvPicPr/>
          <p:nvPr/>
        </p:nvPicPr>
        <p:blipFill>
          <a:blip r:embed="rId8"/>
          <a:stretch/>
        </p:blipFill>
        <p:spPr>
          <a:xfrm>
            <a:off x="6496560" y="3586320"/>
            <a:ext cx="779400" cy="369000"/>
          </a:xfrm>
          <a:prstGeom prst="rect">
            <a:avLst/>
          </a:prstGeom>
          <a:ln w="0">
            <a:noFill/>
          </a:ln>
        </p:spPr>
      </p:pic>
      <p:pic>
        <p:nvPicPr>
          <p:cNvPr id="166" name="Picture 14" descr="European People's Party - Wikipedia"/>
          <p:cNvPicPr/>
          <p:nvPr/>
        </p:nvPicPr>
        <p:blipFill>
          <a:blip r:embed="rId9"/>
          <a:stretch/>
        </p:blipFill>
        <p:spPr>
          <a:xfrm>
            <a:off x="6244200" y="648360"/>
            <a:ext cx="967320" cy="455400"/>
          </a:xfrm>
          <a:prstGeom prst="rect">
            <a:avLst/>
          </a:prstGeom>
          <a:ln w="0">
            <a:noFill/>
          </a:ln>
        </p:spPr>
      </p:pic>
      <p:pic>
        <p:nvPicPr>
          <p:cNvPr id="167" name="Picture 24" descr="ECR - Political groups"/>
          <p:cNvPicPr/>
          <p:nvPr/>
        </p:nvPicPr>
        <p:blipFill>
          <a:blip r:embed="rId10"/>
          <a:stretch/>
        </p:blipFill>
        <p:spPr>
          <a:xfrm>
            <a:off x="6426360" y="2718000"/>
            <a:ext cx="736920" cy="73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asellaDiTesto 4"/>
          <p:cNvSpPr/>
          <p:nvPr/>
        </p:nvSpPr>
        <p:spPr>
          <a:xfrm>
            <a:off x="990720" y="457200"/>
            <a:ext cx="10820160" cy="130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4000" spc="-1" strike="noStrike">
                <a:solidFill>
                  <a:srgbClr val="000000"/>
                </a:solidFill>
                <a:latin typeface="Aptos"/>
              </a:rPr>
              <a:t>P</a:t>
            </a:r>
            <a:r>
              <a:rPr b="0" lang="en-GB" sz="4000" spc="-1" strike="noStrike">
                <a:solidFill>
                  <a:srgbClr val="000000"/>
                </a:solidFill>
                <a:latin typeface="Aptos"/>
              </a:rPr>
              <a:t>OPULIST PARTIES IN THE EUROPEAN PARLIAMENT</a:t>
            </a:r>
            <a:endParaRPr b="0" lang="it-IT" sz="4000" spc="-1" strike="noStrike">
              <a:latin typeface="Arial"/>
            </a:endParaRPr>
          </a:p>
        </p:txBody>
      </p:sp>
      <p:graphicFrame>
        <p:nvGraphicFramePr>
          <p:cNvPr id="169" name="Grafico 3"/>
          <p:cNvGraphicFramePr/>
          <p:nvPr/>
        </p:nvGraphicFramePr>
        <p:xfrm>
          <a:off x="1295280" y="1273320"/>
          <a:ext cx="8127720" cy="5418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70" name="CasellaDiTesto 5"/>
          <p:cNvSpPr/>
          <p:nvPr/>
        </p:nvSpPr>
        <p:spPr>
          <a:xfrm>
            <a:off x="10058400" y="4952880"/>
            <a:ext cx="198072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ptos"/>
              </a:rPr>
              <a:t>Mainstream: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ptos"/>
              </a:rPr>
              <a:t>EPP+EPS+ALDE/RE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ptos"/>
              </a:rPr>
              <a:t>Populists:</a:t>
            </a: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ptos"/>
              </a:rPr>
              <a:t>ID+EFDD</a:t>
            </a:r>
            <a:r>
              <a:rPr b="0" lang="en-GB" sz="1800" spc="-1" strike="noStrike">
                <a:solidFill>
                  <a:srgbClr val="000000"/>
                </a:solidFill>
                <a:latin typeface="Aptos"/>
              </a:rPr>
              <a:t>+OTHERS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olo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it-IT" sz="4400" spc="-1" strike="noStrike">
                <a:solidFill>
                  <a:srgbClr val="000000"/>
                </a:solidFill>
                <a:latin typeface="Aptos Display"/>
              </a:rPr>
              <a:t>Most important policies and party positions</a:t>
            </a:r>
            <a:endParaRPr b="0" lang="it-IT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72" name="Connettore 2 4"/>
          <p:cNvSpPr/>
          <p:nvPr/>
        </p:nvSpPr>
        <p:spPr>
          <a:xfrm>
            <a:off x="953640" y="2330280"/>
            <a:ext cx="96354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tailEnd len="med" type="triangle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3" name="CasellaDiTesto 5"/>
          <p:cNvSpPr/>
          <p:nvPr/>
        </p:nvSpPr>
        <p:spPr>
          <a:xfrm>
            <a:off x="9753480" y="2556360"/>
            <a:ext cx="22316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ptos"/>
              </a:rPr>
              <a:t>Economic freedom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74" name="CasellaDiTesto 6"/>
          <p:cNvSpPr/>
          <p:nvPr/>
        </p:nvSpPr>
        <p:spPr>
          <a:xfrm>
            <a:off x="594720" y="2527560"/>
            <a:ext cx="2231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ptos"/>
              </a:rPr>
              <a:t>Social protection</a:t>
            </a:r>
            <a:endParaRPr b="0" lang="it-IT" sz="1800" spc="-1" strike="noStrike">
              <a:latin typeface="Arial"/>
            </a:endParaRPr>
          </a:p>
        </p:txBody>
      </p:sp>
      <p:pic>
        <p:nvPicPr>
          <p:cNvPr id="175" name="Picture 2" descr=""/>
          <p:cNvPicPr/>
          <p:nvPr/>
        </p:nvPicPr>
        <p:blipFill>
          <a:blip r:embed="rId1"/>
          <a:stretch/>
        </p:blipFill>
        <p:spPr>
          <a:xfrm>
            <a:off x="6720480" y="2195640"/>
            <a:ext cx="751680" cy="36036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" descr="undefined"/>
          <p:cNvPicPr/>
          <p:nvPr/>
        </p:nvPicPr>
        <p:blipFill>
          <a:blip r:embed="rId2"/>
          <a:stretch/>
        </p:blipFill>
        <p:spPr>
          <a:xfrm>
            <a:off x="594720" y="2138040"/>
            <a:ext cx="926280" cy="418320"/>
          </a:xfrm>
          <a:prstGeom prst="rect">
            <a:avLst/>
          </a:prstGeom>
          <a:ln w="0">
            <a:noFill/>
          </a:ln>
        </p:spPr>
      </p:pic>
      <p:pic>
        <p:nvPicPr>
          <p:cNvPr id="177" name="Picture 6" descr="undefined"/>
          <p:cNvPicPr/>
          <p:nvPr/>
        </p:nvPicPr>
        <p:blipFill>
          <a:blip r:embed="rId3"/>
          <a:stretch/>
        </p:blipFill>
        <p:spPr>
          <a:xfrm>
            <a:off x="2601000" y="2072160"/>
            <a:ext cx="451440" cy="564840"/>
          </a:xfrm>
          <a:prstGeom prst="rect">
            <a:avLst/>
          </a:prstGeom>
          <a:ln w="0">
            <a:noFill/>
          </a:ln>
        </p:spPr>
      </p:pic>
      <p:pic>
        <p:nvPicPr>
          <p:cNvPr id="178" name="Picture 8" descr="undefined"/>
          <p:cNvPicPr/>
          <p:nvPr/>
        </p:nvPicPr>
        <p:blipFill>
          <a:blip r:embed="rId4"/>
          <a:stretch/>
        </p:blipFill>
        <p:spPr>
          <a:xfrm>
            <a:off x="3603960" y="2072160"/>
            <a:ext cx="1028880" cy="451440"/>
          </a:xfrm>
          <a:prstGeom prst="rect">
            <a:avLst/>
          </a:prstGeom>
          <a:ln w="0">
            <a:noFill/>
          </a:ln>
        </p:spPr>
      </p:pic>
      <p:pic>
        <p:nvPicPr>
          <p:cNvPr id="179" name="Picture 10" descr="undefined"/>
          <p:cNvPicPr/>
          <p:nvPr/>
        </p:nvPicPr>
        <p:blipFill>
          <a:blip r:embed="rId5"/>
          <a:stretch/>
        </p:blipFill>
        <p:spPr>
          <a:xfrm>
            <a:off x="7475040" y="2151360"/>
            <a:ext cx="633600" cy="391320"/>
          </a:xfrm>
          <a:prstGeom prst="rect">
            <a:avLst/>
          </a:prstGeom>
          <a:ln w="0">
            <a:noFill/>
          </a:ln>
        </p:spPr>
      </p:pic>
      <p:pic>
        <p:nvPicPr>
          <p:cNvPr id="180" name="Picture 12" descr=""/>
          <p:cNvPicPr/>
          <p:nvPr/>
        </p:nvPicPr>
        <p:blipFill>
          <a:blip r:embed="rId6"/>
          <a:stretch/>
        </p:blipFill>
        <p:spPr>
          <a:xfrm>
            <a:off x="9811080" y="2173680"/>
            <a:ext cx="779400" cy="369000"/>
          </a:xfrm>
          <a:prstGeom prst="rect">
            <a:avLst/>
          </a:prstGeom>
          <a:ln w="0">
            <a:noFill/>
          </a:ln>
        </p:spPr>
      </p:pic>
      <p:pic>
        <p:nvPicPr>
          <p:cNvPr id="181" name="Picture 14" descr="European People's Party - Wikipedia"/>
          <p:cNvPicPr/>
          <p:nvPr/>
        </p:nvPicPr>
        <p:blipFill>
          <a:blip r:embed="rId7"/>
          <a:stretch/>
        </p:blipFill>
        <p:spPr>
          <a:xfrm>
            <a:off x="8157960" y="2087280"/>
            <a:ext cx="967320" cy="455400"/>
          </a:xfrm>
          <a:prstGeom prst="rect">
            <a:avLst/>
          </a:prstGeom>
          <a:ln w="0">
            <a:noFill/>
          </a:ln>
        </p:spPr>
      </p:pic>
      <p:pic>
        <p:nvPicPr>
          <p:cNvPr id="182" name="Picture 24" descr="ECR - Political groups"/>
          <p:cNvPicPr/>
          <p:nvPr/>
        </p:nvPicPr>
        <p:blipFill>
          <a:blip r:embed="rId8"/>
          <a:stretch/>
        </p:blipFill>
        <p:spPr>
          <a:xfrm>
            <a:off x="9174600" y="1978560"/>
            <a:ext cx="736920" cy="736920"/>
          </a:xfrm>
          <a:prstGeom prst="rect">
            <a:avLst/>
          </a:prstGeom>
          <a:ln w="0">
            <a:noFill/>
          </a:ln>
        </p:spPr>
      </p:pic>
      <p:pic>
        <p:nvPicPr>
          <p:cNvPr id="183" name="Picture 2" descr=""/>
          <p:cNvPicPr/>
          <p:nvPr/>
        </p:nvPicPr>
        <p:blipFill>
          <a:blip r:embed="rId9"/>
          <a:stretch/>
        </p:blipFill>
        <p:spPr>
          <a:xfrm>
            <a:off x="756000" y="4692960"/>
            <a:ext cx="751680" cy="360360"/>
          </a:xfrm>
          <a:prstGeom prst="rect">
            <a:avLst/>
          </a:prstGeom>
          <a:ln w="0">
            <a:noFill/>
          </a:ln>
        </p:spPr>
      </p:pic>
      <p:pic>
        <p:nvPicPr>
          <p:cNvPr id="184" name="Picture 4" descr="undefined"/>
          <p:cNvPicPr/>
          <p:nvPr/>
        </p:nvPicPr>
        <p:blipFill>
          <a:blip r:embed="rId10"/>
          <a:stretch/>
        </p:blipFill>
        <p:spPr>
          <a:xfrm>
            <a:off x="3090600" y="4697280"/>
            <a:ext cx="926280" cy="418320"/>
          </a:xfrm>
          <a:prstGeom prst="rect">
            <a:avLst/>
          </a:prstGeom>
          <a:ln w="0">
            <a:noFill/>
          </a:ln>
        </p:spPr>
      </p:pic>
      <p:pic>
        <p:nvPicPr>
          <p:cNvPr id="185" name="Picture 6" descr="undefined"/>
          <p:cNvPicPr/>
          <p:nvPr/>
        </p:nvPicPr>
        <p:blipFill>
          <a:blip r:embed="rId11"/>
          <a:stretch/>
        </p:blipFill>
        <p:spPr>
          <a:xfrm>
            <a:off x="7495560" y="4633560"/>
            <a:ext cx="451440" cy="564840"/>
          </a:xfrm>
          <a:prstGeom prst="rect">
            <a:avLst/>
          </a:prstGeom>
          <a:ln w="0">
            <a:noFill/>
          </a:ln>
        </p:spPr>
      </p:pic>
      <p:pic>
        <p:nvPicPr>
          <p:cNvPr id="186" name="Picture 8" descr="undefined"/>
          <p:cNvPicPr/>
          <p:nvPr/>
        </p:nvPicPr>
        <p:blipFill>
          <a:blip r:embed="rId12"/>
          <a:stretch/>
        </p:blipFill>
        <p:spPr>
          <a:xfrm>
            <a:off x="9486720" y="4669560"/>
            <a:ext cx="1028880" cy="451440"/>
          </a:xfrm>
          <a:prstGeom prst="rect">
            <a:avLst/>
          </a:prstGeom>
          <a:ln w="0">
            <a:noFill/>
          </a:ln>
        </p:spPr>
      </p:pic>
      <p:pic>
        <p:nvPicPr>
          <p:cNvPr id="187" name="Picture 10" descr="undefined"/>
          <p:cNvPicPr/>
          <p:nvPr/>
        </p:nvPicPr>
        <p:blipFill>
          <a:blip r:embed="rId13"/>
          <a:stretch/>
        </p:blipFill>
        <p:spPr>
          <a:xfrm>
            <a:off x="1551240" y="4649760"/>
            <a:ext cx="633600" cy="391320"/>
          </a:xfrm>
          <a:prstGeom prst="rect">
            <a:avLst/>
          </a:prstGeom>
          <a:ln w="0">
            <a:noFill/>
          </a:ln>
        </p:spPr>
      </p:pic>
      <p:pic>
        <p:nvPicPr>
          <p:cNvPr id="188" name="Picture 12" descr=""/>
          <p:cNvPicPr/>
          <p:nvPr/>
        </p:nvPicPr>
        <p:blipFill>
          <a:blip r:embed="rId14"/>
          <a:stretch/>
        </p:blipFill>
        <p:spPr>
          <a:xfrm>
            <a:off x="8763840" y="4710600"/>
            <a:ext cx="779400" cy="369000"/>
          </a:xfrm>
          <a:prstGeom prst="rect">
            <a:avLst/>
          </a:prstGeom>
          <a:ln w="0">
            <a:noFill/>
          </a:ln>
        </p:spPr>
      </p:pic>
      <p:pic>
        <p:nvPicPr>
          <p:cNvPr id="189" name="Picture 14" descr="European People's Party - Wikipedia"/>
          <p:cNvPicPr/>
          <p:nvPr/>
        </p:nvPicPr>
        <p:blipFill>
          <a:blip r:embed="rId15"/>
          <a:stretch/>
        </p:blipFill>
        <p:spPr>
          <a:xfrm>
            <a:off x="5556600" y="4649760"/>
            <a:ext cx="967320" cy="455400"/>
          </a:xfrm>
          <a:prstGeom prst="rect">
            <a:avLst/>
          </a:prstGeom>
          <a:ln w="0">
            <a:noFill/>
          </a:ln>
        </p:spPr>
      </p:pic>
      <p:pic>
        <p:nvPicPr>
          <p:cNvPr id="190" name="Picture 24" descr="ECR - Political groups"/>
          <p:cNvPicPr/>
          <p:nvPr/>
        </p:nvPicPr>
        <p:blipFill>
          <a:blip r:embed="rId16"/>
          <a:stretch/>
        </p:blipFill>
        <p:spPr>
          <a:xfrm>
            <a:off x="4096440" y="4491720"/>
            <a:ext cx="736920" cy="736920"/>
          </a:xfrm>
          <a:prstGeom prst="rect">
            <a:avLst/>
          </a:prstGeom>
          <a:ln w="0">
            <a:noFill/>
          </a:ln>
        </p:spPr>
      </p:pic>
      <p:sp>
        <p:nvSpPr>
          <p:cNvPr id="191" name="Connettore 2 21"/>
          <p:cNvSpPr/>
          <p:nvPr/>
        </p:nvSpPr>
        <p:spPr>
          <a:xfrm>
            <a:off x="958680" y="3692160"/>
            <a:ext cx="96354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tailEnd len="med" type="triangle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92" name="CasellaDiTesto 22"/>
          <p:cNvSpPr/>
          <p:nvPr/>
        </p:nvSpPr>
        <p:spPr>
          <a:xfrm>
            <a:off x="594720" y="3810240"/>
            <a:ext cx="2231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ptos"/>
              </a:rPr>
              <a:t>AI for people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193" name="CasellaDiTesto 23"/>
          <p:cNvSpPr/>
          <p:nvPr/>
        </p:nvSpPr>
        <p:spPr>
          <a:xfrm>
            <a:off x="9652680" y="3717360"/>
            <a:ext cx="2231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ptos"/>
              </a:rPr>
              <a:t>AI for companies</a:t>
            </a:r>
            <a:endParaRPr b="0" lang="it-IT" sz="1800" spc="-1" strike="noStrike">
              <a:latin typeface="Arial"/>
            </a:endParaRPr>
          </a:p>
        </p:txBody>
      </p:sp>
      <p:pic>
        <p:nvPicPr>
          <p:cNvPr id="194" name="Picture 2" descr=""/>
          <p:cNvPicPr/>
          <p:nvPr/>
        </p:nvPicPr>
        <p:blipFill>
          <a:blip r:embed="rId17"/>
          <a:stretch/>
        </p:blipFill>
        <p:spPr>
          <a:xfrm>
            <a:off x="5740200" y="3518280"/>
            <a:ext cx="751680" cy="360360"/>
          </a:xfrm>
          <a:prstGeom prst="rect">
            <a:avLst/>
          </a:prstGeom>
          <a:ln w="0">
            <a:noFill/>
          </a:ln>
        </p:spPr>
      </p:pic>
      <p:pic>
        <p:nvPicPr>
          <p:cNvPr id="195" name="Picture 4" descr="undefined"/>
          <p:cNvPicPr/>
          <p:nvPr/>
        </p:nvPicPr>
        <p:blipFill>
          <a:blip r:embed="rId18"/>
          <a:stretch/>
        </p:blipFill>
        <p:spPr>
          <a:xfrm>
            <a:off x="574920" y="3489480"/>
            <a:ext cx="926280" cy="41832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6" descr="undefined"/>
          <p:cNvPicPr/>
          <p:nvPr/>
        </p:nvPicPr>
        <p:blipFill>
          <a:blip r:embed="rId19"/>
          <a:stretch/>
        </p:blipFill>
        <p:spPr>
          <a:xfrm>
            <a:off x="2562480" y="3451320"/>
            <a:ext cx="451440" cy="56484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8" descr="undefined"/>
          <p:cNvPicPr/>
          <p:nvPr/>
        </p:nvPicPr>
        <p:blipFill>
          <a:blip r:embed="rId20"/>
          <a:stretch/>
        </p:blipFill>
        <p:spPr>
          <a:xfrm>
            <a:off x="1422000" y="3467160"/>
            <a:ext cx="1028880" cy="45144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10" descr="undefined"/>
          <p:cNvPicPr/>
          <p:nvPr/>
        </p:nvPicPr>
        <p:blipFill>
          <a:blip r:embed="rId21"/>
          <a:stretch/>
        </p:blipFill>
        <p:spPr>
          <a:xfrm>
            <a:off x="10029240" y="3403080"/>
            <a:ext cx="633600" cy="391320"/>
          </a:xfrm>
          <a:prstGeom prst="rect">
            <a:avLst/>
          </a:prstGeom>
          <a:ln w="0">
            <a:noFill/>
          </a:ln>
        </p:spPr>
      </p:pic>
      <p:pic>
        <p:nvPicPr>
          <p:cNvPr id="199" name="Picture 12" descr=""/>
          <p:cNvPicPr/>
          <p:nvPr/>
        </p:nvPicPr>
        <p:blipFill>
          <a:blip r:embed="rId22"/>
          <a:stretch/>
        </p:blipFill>
        <p:spPr>
          <a:xfrm>
            <a:off x="7976520" y="3477960"/>
            <a:ext cx="779400" cy="369000"/>
          </a:xfrm>
          <a:prstGeom prst="rect">
            <a:avLst/>
          </a:prstGeom>
          <a:ln w="0">
            <a:noFill/>
          </a:ln>
        </p:spPr>
      </p:pic>
      <p:pic>
        <p:nvPicPr>
          <p:cNvPr id="200" name="Picture 14" descr="European People's Party - Wikipedia"/>
          <p:cNvPicPr/>
          <p:nvPr/>
        </p:nvPicPr>
        <p:blipFill>
          <a:blip r:embed="rId23"/>
          <a:stretch/>
        </p:blipFill>
        <p:spPr>
          <a:xfrm>
            <a:off x="6914880" y="3449520"/>
            <a:ext cx="967320" cy="455400"/>
          </a:xfrm>
          <a:prstGeom prst="rect">
            <a:avLst/>
          </a:prstGeom>
          <a:ln w="0">
            <a:noFill/>
          </a:ln>
        </p:spPr>
      </p:pic>
      <p:pic>
        <p:nvPicPr>
          <p:cNvPr id="201" name="Picture 24" descr="ECR - Political groups"/>
          <p:cNvPicPr/>
          <p:nvPr/>
        </p:nvPicPr>
        <p:blipFill>
          <a:blip r:embed="rId24"/>
          <a:stretch/>
        </p:blipFill>
        <p:spPr>
          <a:xfrm>
            <a:off x="8755920" y="3095280"/>
            <a:ext cx="736920" cy="736920"/>
          </a:xfrm>
          <a:prstGeom prst="rect">
            <a:avLst/>
          </a:prstGeom>
          <a:ln w="0">
            <a:noFill/>
          </a:ln>
        </p:spPr>
      </p:pic>
      <p:sp>
        <p:nvSpPr>
          <p:cNvPr id="202" name="Connettore 2 32"/>
          <p:cNvSpPr/>
          <p:nvPr/>
        </p:nvSpPr>
        <p:spPr>
          <a:xfrm>
            <a:off x="815760" y="4906440"/>
            <a:ext cx="96354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tailEnd len="med" type="triangle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03" name="CasellaDiTesto 33"/>
          <p:cNvSpPr/>
          <p:nvPr/>
        </p:nvSpPr>
        <p:spPr>
          <a:xfrm>
            <a:off x="594720" y="5014080"/>
            <a:ext cx="2231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ptos"/>
              </a:rPr>
              <a:t>Industrial policies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204" name="CasellaDiTesto 42"/>
          <p:cNvSpPr/>
          <p:nvPr/>
        </p:nvSpPr>
        <p:spPr>
          <a:xfrm>
            <a:off x="9262800" y="5099760"/>
            <a:ext cx="2231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ptos"/>
              </a:rPr>
              <a:t>Green transition</a:t>
            </a:r>
            <a:endParaRPr b="0" lang="it-IT" sz="1800" spc="-1" strike="noStrike">
              <a:latin typeface="Arial"/>
            </a:endParaRPr>
          </a:p>
        </p:txBody>
      </p:sp>
      <p:pic>
        <p:nvPicPr>
          <p:cNvPr id="205" name="Picture 2" descr=""/>
          <p:cNvPicPr/>
          <p:nvPr/>
        </p:nvPicPr>
        <p:blipFill>
          <a:blip r:embed="rId25"/>
          <a:stretch/>
        </p:blipFill>
        <p:spPr>
          <a:xfrm>
            <a:off x="8913240" y="5929920"/>
            <a:ext cx="751680" cy="36036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4" descr="undefined"/>
          <p:cNvPicPr/>
          <p:nvPr/>
        </p:nvPicPr>
        <p:blipFill>
          <a:blip r:embed="rId26"/>
          <a:stretch/>
        </p:blipFill>
        <p:spPr>
          <a:xfrm>
            <a:off x="453960" y="5866200"/>
            <a:ext cx="926280" cy="41832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6" descr="undefined"/>
          <p:cNvPicPr/>
          <p:nvPr/>
        </p:nvPicPr>
        <p:blipFill>
          <a:blip r:embed="rId27"/>
          <a:stretch/>
        </p:blipFill>
        <p:spPr>
          <a:xfrm>
            <a:off x="1295280" y="5842440"/>
            <a:ext cx="451440" cy="56484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8" descr="undefined"/>
          <p:cNvPicPr/>
          <p:nvPr/>
        </p:nvPicPr>
        <p:blipFill>
          <a:blip r:embed="rId28"/>
          <a:stretch/>
        </p:blipFill>
        <p:spPr>
          <a:xfrm>
            <a:off x="2040840" y="5854680"/>
            <a:ext cx="1028880" cy="45144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10" descr="undefined"/>
          <p:cNvPicPr/>
          <p:nvPr/>
        </p:nvPicPr>
        <p:blipFill>
          <a:blip r:embed="rId29"/>
          <a:stretch/>
        </p:blipFill>
        <p:spPr>
          <a:xfrm>
            <a:off x="9667440" y="5885280"/>
            <a:ext cx="633600" cy="391320"/>
          </a:xfrm>
          <a:prstGeom prst="rect">
            <a:avLst/>
          </a:prstGeom>
          <a:ln w="0">
            <a:noFill/>
          </a:ln>
        </p:spPr>
      </p:pic>
      <p:pic>
        <p:nvPicPr>
          <p:cNvPr id="210" name="Picture 12" descr=""/>
          <p:cNvPicPr/>
          <p:nvPr/>
        </p:nvPicPr>
        <p:blipFill>
          <a:blip r:embed="rId30"/>
          <a:stretch/>
        </p:blipFill>
        <p:spPr>
          <a:xfrm>
            <a:off x="5607360" y="5928840"/>
            <a:ext cx="779400" cy="369000"/>
          </a:xfrm>
          <a:prstGeom prst="rect">
            <a:avLst/>
          </a:prstGeom>
          <a:ln w="0">
            <a:noFill/>
          </a:ln>
        </p:spPr>
      </p:pic>
      <p:pic>
        <p:nvPicPr>
          <p:cNvPr id="211" name="Picture 14" descr="European People's Party - Wikipedia"/>
          <p:cNvPicPr/>
          <p:nvPr/>
        </p:nvPicPr>
        <p:blipFill>
          <a:blip r:embed="rId31"/>
          <a:stretch/>
        </p:blipFill>
        <p:spPr>
          <a:xfrm>
            <a:off x="6753960" y="5842440"/>
            <a:ext cx="967320" cy="455400"/>
          </a:xfrm>
          <a:prstGeom prst="rect">
            <a:avLst/>
          </a:prstGeom>
          <a:ln w="0">
            <a:noFill/>
          </a:ln>
        </p:spPr>
      </p:pic>
      <p:pic>
        <p:nvPicPr>
          <p:cNvPr id="212" name="Picture 24" descr="ECR - Political groups"/>
          <p:cNvPicPr/>
          <p:nvPr/>
        </p:nvPicPr>
        <p:blipFill>
          <a:blip r:embed="rId32"/>
          <a:stretch/>
        </p:blipFill>
        <p:spPr>
          <a:xfrm>
            <a:off x="8024040" y="5701680"/>
            <a:ext cx="736920" cy="736920"/>
          </a:xfrm>
          <a:prstGeom prst="rect">
            <a:avLst/>
          </a:prstGeom>
          <a:ln w="0">
            <a:noFill/>
          </a:ln>
        </p:spPr>
      </p:pic>
      <p:sp>
        <p:nvSpPr>
          <p:cNvPr id="213" name="Connettore 2 51"/>
          <p:cNvSpPr/>
          <p:nvPr/>
        </p:nvSpPr>
        <p:spPr>
          <a:xfrm>
            <a:off x="817560" y="6100560"/>
            <a:ext cx="96354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tailEnd len="med" type="triangle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14" name="CasellaDiTesto 52"/>
          <p:cNvSpPr/>
          <p:nvPr/>
        </p:nvSpPr>
        <p:spPr>
          <a:xfrm>
            <a:off x="453960" y="6218640"/>
            <a:ext cx="2231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ptos"/>
              </a:rPr>
              <a:t>More migration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215" name="CasellaDiTesto 53"/>
          <p:cNvSpPr/>
          <p:nvPr/>
        </p:nvSpPr>
        <p:spPr>
          <a:xfrm>
            <a:off x="9122040" y="6304320"/>
            <a:ext cx="2231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ptos"/>
              </a:rPr>
              <a:t>Less migration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itolo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it-IT" sz="4400" spc="-1" strike="noStrike">
                <a:solidFill>
                  <a:srgbClr val="000000"/>
                </a:solidFill>
                <a:latin typeface="Aptos Display"/>
              </a:rPr>
              <a:t>Most important policies and party positions</a:t>
            </a:r>
            <a:endParaRPr b="0" lang="it-IT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17" name="Connettore 2 4"/>
          <p:cNvSpPr/>
          <p:nvPr/>
        </p:nvSpPr>
        <p:spPr>
          <a:xfrm>
            <a:off x="953640" y="2330280"/>
            <a:ext cx="96354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tailEnd len="med" type="triangle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18" name="CasellaDiTesto 5"/>
          <p:cNvSpPr/>
          <p:nvPr/>
        </p:nvSpPr>
        <p:spPr>
          <a:xfrm>
            <a:off x="9753480" y="2556360"/>
            <a:ext cx="2231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ptos"/>
              </a:rPr>
              <a:t>Stand with Israel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219" name="CasellaDiTesto 6"/>
          <p:cNvSpPr/>
          <p:nvPr/>
        </p:nvSpPr>
        <p:spPr>
          <a:xfrm>
            <a:off x="594720" y="2527560"/>
            <a:ext cx="22316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ptos"/>
              </a:rPr>
              <a:t>Stand with Palestine</a:t>
            </a:r>
            <a:endParaRPr b="0" lang="it-IT" sz="1800" spc="-1" strike="noStrike">
              <a:latin typeface="Arial"/>
            </a:endParaRPr>
          </a:p>
        </p:txBody>
      </p:sp>
      <p:pic>
        <p:nvPicPr>
          <p:cNvPr id="220" name="Picture 2" descr=""/>
          <p:cNvPicPr/>
          <p:nvPr/>
        </p:nvPicPr>
        <p:blipFill>
          <a:blip r:embed="rId1"/>
          <a:stretch/>
        </p:blipFill>
        <p:spPr>
          <a:xfrm>
            <a:off x="769680" y="1415880"/>
            <a:ext cx="751680" cy="360360"/>
          </a:xfrm>
          <a:prstGeom prst="rect">
            <a:avLst/>
          </a:prstGeom>
          <a:ln w="0">
            <a:noFill/>
          </a:ln>
        </p:spPr>
      </p:pic>
      <p:pic>
        <p:nvPicPr>
          <p:cNvPr id="221" name="Picture 4" descr="undefined"/>
          <p:cNvPicPr/>
          <p:nvPr/>
        </p:nvPicPr>
        <p:blipFill>
          <a:blip r:embed="rId2"/>
          <a:stretch/>
        </p:blipFill>
        <p:spPr>
          <a:xfrm>
            <a:off x="594720" y="2138040"/>
            <a:ext cx="926280" cy="41832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6" descr="undefined"/>
          <p:cNvPicPr/>
          <p:nvPr/>
        </p:nvPicPr>
        <p:blipFill>
          <a:blip r:embed="rId3"/>
          <a:stretch/>
        </p:blipFill>
        <p:spPr>
          <a:xfrm>
            <a:off x="6211080" y="1531080"/>
            <a:ext cx="451440" cy="56484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8" descr="undefined"/>
          <p:cNvPicPr/>
          <p:nvPr/>
        </p:nvPicPr>
        <p:blipFill>
          <a:blip r:embed="rId4"/>
          <a:stretch/>
        </p:blipFill>
        <p:spPr>
          <a:xfrm>
            <a:off x="5922360" y="2102760"/>
            <a:ext cx="1028880" cy="45144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10" descr="undefined"/>
          <p:cNvPicPr/>
          <p:nvPr/>
        </p:nvPicPr>
        <p:blipFill>
          <a:blip r:embed="rId5"/>
          <a:stretch/>
        </p:blipFill>
        <p:spPr>
          <a:xfrm>
            <a:off x="3546000" y="2109600"/>
            <a:ext cx="633600" cy="39132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12" descr=""/>
          <p:cNvPicPr/>
          <p:nvPr/>
        </p:nvPicPr>
        <p:blipFill>
          <a:blip r:embed="rId6"/>
          <a:stretch/>
        </p:blipFill>
        <p:spPr>
          <a:xfrm>
            <a:off x="6047280" y="2538360"/>
            <a:ext cx="779400" cy="369000"/>
          </a:xfrm>
          <a:prstGeom prst="rect">
            <a:avLst/>
          </a:prstGeom>
          <a:ln w="0">
            <a:noFill/>
          </a:ln>
        </p:spPr>
      </p:pic>
      <p:pic>
        <p:nvPicPr>
          <p:cNvPr id="226" name="Picture 14" descr="European People's Party - Wikipedia"/>
          <p:cNvPicPr/>
          <p:nvPr/>
        </p:nvPicPr>
        <p:blipFill>
          <a:blip r:embed="rId7"/>
          <a:stretch/>
        </p:blipFill>
        <p:spPr>
          <a:xfrm>
            <a:off x="7291440" y="1986840"/>
            <a:ext cx="967320" cy="45540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24" descr="ECR - Political groups"/>
          <p:cNvPicPr/>
          <p:nvPr/>
        </p:nvPicPr>
        <p:blipFill>
          <a:blip r:embed="rId8"/>
          <a:stretch/>
        </p:blipFill>
        <p:spPr>
          <a:xfrm>
            <a:off x="9778680" y="1907640"/>
            <a:ext cx="736920" cy="736920"/>
          </a:xfrm>
          <a:prstGeom prst="rect">
            <a:avLst/>
          </a:prstGeom>
          <a:ln w="0">
            <a:noFill/>
          </a:ln>
        </p:spPr>
      </p:pic>
      <p:pic>
        <p:nvPicPr>
          <p:cNvPr id="228" name="Picture 2" descr=""/>
          <p:cNvPicPr/>
          <p:nvPr/>
        </p:nvPicPr>
        <p:blipFill>
          <a:blip r:embed="rId9"/>
          <a:stretch/>
        </p:blipFill>
        <p:spPr>
          <a:xfrm>
            <a:off x="3570120" y="4752000"/>
            <a:ext cx="751680" cy="36036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4" descr="undefined"/>
          <p:cNvPicPr/>
          <p:nvPr/>
        </p:nvPicPr>
        <p:blipFill>
          <a:blip r:embed="rId10"/>
          <a:stretch/>
        </p:blipFill>
        <p:spPr>
          <a:xfrm>
            <a:off x="5194080" y="4699800"/>
            <a:ext cx="926280" cy="418320"/>
          </a:xfrm>
          <a:prstGeom prst="rect">
            <a:avLst/>
          </a:prstGeom>
          <a:ln w="0">
            <a:noFill/>
          </a:ln>
        </p:spPr>
      </p:pic>
      <p:pic>
        <p:nvPicPr>
          <p:cNvPr id="230" name="Picture 6" descr="undefined"/>
          <p:cNvPicPr/>
          <p:nvPr/>
        </p:nvPicPr>
        <p:blipFill>
          <a:blip r:embed="rId11"/>
          <a:stretch/>
        </p:blipFill>
        <p:spPr>
          <a:xfrm>
            <a:off x="7951320" y="4637880"/>
            <a:ext cx="451440" cy="564840"/>
          </a:xfrm>
          <a:prstGeom prst="rect">
            <a:avLst/>
          </a:prstGeom>
          <a:ln w="0">
            <a:noFill/>
          </a:ln>
        </p:spPr>
      </p:pic>
      <p:pic>
        <p:nvPicPr>
          <p:cNvPr id="231" name="Picture 8" descr="undefined"/>
          <p:cNvPicPr/>
          <p:nvPr/>
        </p:nvPicPr>
        <p:blipFill>
          <a:blip r:embed="rId12"/>
          <a:stretch/>
        </p:blipFill>
        <p:spPr>
          <a:xfrm>
            <a:off x="9486720" y="4669560"/>
            <a:ext cx="1028880" cy="451440"/>
          </a:xfrm>
          <a:prstGeom prst="rect">
            <a:avLst/>
          </a:prstGeom>
          <a:ln w="0">
            <a:noFill/>
          </a:ln>
        </p:spPr>
      </p:pic>
      <p:pic>
        <p:nvPicPr>
          <p:cNvPr id="232" name="Picture 10" descr="undefined"/>
          <p:cNvPicPr/>
          <p:nvPr/>
        </p:nvPicPr>
        <p:blipFill>
          <a:blip r:embed="rId13"/>
          <a:stretch/>
        </p:blipFill>
        <p:spPr>
          <a:xfrm>
            <a:off x="4324320" y="4707720"/>
            <a:ext cx="633600" cy="39132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12" descr=""/>
          <p:cNvPicPr/>
          <p:nvPr/>
        </p:nvPicPr>
        <p:blipFill>
          <a:blip r:embed="rId14"/>
          <a:stretch/>
        </p:blipFill>
        <p:spPr>
          <a:xfrm>
            <a:off x="8763840" y="4710600"/>
            <a:ext cx="779400" cy="369000"/>
          </a:xfrm>
          <a:prstGeom prst="rect">
            <a:avLst/>
          </a:prstGeom>
          <a:ln w="0">
            <a:noFill/>
          </a:ln>
        </p:spPr>
      </p:pic>
      <p:pic>
        <p:nvPicPr>
          <p:cNvPr id="234" name="Picture 14" descr="European People's Party - Wikipedia"/>
          <p:cNvPicPr/>
          <p:nvPr/>
        </p:nvPicPr>
        <p:blipFill>
          <a:blip r:embed="rId15"/>
          <a:stretch/>
        </p:blipFill>
        <p:spPr>
          <a:xfrm>
            <a:off x="6894720" y="4637880"/>
            <a:ext cx="967320" cy="45540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24" descr="ECR - Political groups"/>
          <p:cNvPicPr/>
          <p:nvPr/>
        </p:nvPicPr>
        <p:blipFill>
          <a:blip r:embed="rId16"/>
          <a:stretch/>
        </p:blipFill>
        <p:spPr>
          <a:xfrm>
            <a:off x="2547360" y="4551840"/>
            <a:ext cx="736920" cy="736920"/>
          </a:xfrm>
          <a:prstGeom prst="rect">
            <a:avLst/>
          </a:prstGeom>
          <a:ln w="0">
            <a:noFill/>
          </a:ln>
        </p:spPr>
      </p:pic>
      <p:sp>
        <p:nvSpPr>
          <p:cNvPr id="236" name="Connettore 2 21"/>
          <p:cNvSpPr/>
          <p:nvPr/>
        </p:nvSpPr>
        <p:spPr>
          <a:xfrm>
            <a:off x="958680" y="3692160"/>
            <a:ext cx="96354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tailEnd len="med" type="triangle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37" name="CasellaDiTesto 22"/>
          <p:cNvSpPr/>
          <p:nvPr/>
        </p:nvSpPr>
        <p:spPr>
          <a:xfrm>
            <a:off x="594720" y="3810240"/>
            <a:ext cx="2231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ptos"/>
              </a:rPr>
              <a:t>Neutral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238" name="CasellaDiTesto 23"/>
          <p:cNvSpPr/>
          <p:nvPr/>
        </p:nvSpPr>
        <p:spPr>
          <a:xfrm>
            <a:off x="9652680" y="3717360"/>
            <a:ext cx="2231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ptos"/>
              </a:rPr>
              <a:t>With Ukraine</a:t>
            </a:r>
            <a:endParaRPr b="0" lang="it-IT" sz="1800" spc="-1" strike="noStrike">
              <a:latin typeface="Arial"/>
            </a:endParaRPr>
          </a:p>
        </p:txBody>
      </p:sp>
      <p:pic>
        <p:nvPicPr>
          <p:cNvPr id="239" name="Picture 2" descr=""/>
          <p:cNvPicPr/>
          <p:nvPr/>
        </p:nvPicPr>
        <p:blipFill>
          <a:blip r:embed="rId17"/>
          <a:stretch/>
        </p:blipFill>
        <p:spPr>
          <a:xfrm>
            <a:off x="1104120" y="3558600"/>
            <a:ext cx="751680" cy="36036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4" descr="undefined"/>
          <p:cNvPicPr/>
          <p:nvPr/>
        </p:nvPicPr>
        <p:blipFill>
          <a:blip r:embed="rId18"/>
          <a:stretch/>
        </p:blipFill>
        <p:spPr>
          <a:xfrm>
            <a:off x="594720" y="3529440"/>
            <a:ext cx="926280" cy="41832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6" descr="undefined"/>
          <p:cNvPicPr/>
          <p:nvPr/>
        </p:nvPicPr>
        <p:blipFill>
          <a:blip r:embed="rId19"/>
          <a:stretch/>
        </p:blipFill>
        <p:spPr>
          <a:xfrm>
            <a:off x="6892200" y="3434760"/>
            <a:ext cx="451440" cy="564840"/>
          </a:xfrm>
          <a:prstGeom prst="rect">
            <a:avLst/>
          </a:prstGeom>
          <a:ln w="0">
            <a:noFill/>
          </a:ln>
        </p:spPr>
      </p:pic>
      <p:pic>
        <p:nvPicPr>
          <p:cNvPr id="242" name="Picture 8" descr="undefined"/>
          <p:cNvPicPr/>
          <p:nvPr/>
        </p:nvPicPr>
        <p:blipFill>
          <a:blip r:embed="rId20"/>
          <a:stretch/>
        </p:blipFill>
        <p:spPr>
          <a:xfrm>
            <a:off x="3660120" y="3466080"/>
            <a:ext cx="1028880" cy="45144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10" descr="undefined"/>
          <p:cNvPicPr/>
          <p:nvPr/>
        </p:nvPicPr>
        <p:blipFill>
          <a:blip r:embed="rId21"/>
          <a:stretch/>
        </p:blipFill>
        <p:spPr>
          <a:xfrm>
            <a:off x="1858320" y="3513960"/>
            <a:ext cx="633600" cy="39132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12" descr=""/>
          <p:cNvPicPr/>
          <p:nvPr/>
        </p:nvPicPr>
        <p:blipFill>
          <a:blip r:embed="rId22"/>
          <a:stretch/>
        </p:blipFill>
        <p:spPr>
          <a:xfrm>
            <a:off x="9262800" y="3436920"/>
            <a:ext cx="779400" cy="36900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14" descr="European People's Party - Wikipedia"/>
          <p:cNvPicPr/>
          <p:nvPr/>
        </p:nvPicPr>
        <p:blipFill>
          <a:blip r:embed="rId23"/>
          <a:stretch/>
        </p:blipFill>
        <p:spPr>
          <a:xfrm>
            <a:off x="8201160" y="3408120"/>
            <a:ext cx="967320" cy="45540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24" descr="ECR - Political groups"/>
          <p:cNvPicPr/>
          <p:nvPr/>
        </p:nvPicPr>
        <p:blipFill>
          <a:blip r:embed="rId24"/>
          <a:stretch/>
        </p:blipFill>
        <p:spPr>
          <a:xfrm>
            <a:off x="10042560" y="3054240"/>
            <a:ext cx="736920" cy="736920"/>
          </a:xfrm>
          <a:prstGeom prst="rect">
            <a:avLst/>
          </a:prstGeom>
          <a:ln w="0">
            <a:noFill/>
          </a:ln>
        </p:spPr>
      </p:pic>
      <p:sp>
        <p:nvSpPr>
          <p:cNvPr id="247" name="Connettore 2 32"/>
          <p:cNvSpPr/>
          <p:nvPr/>
        </p:nvSpPr>
        <p:spPr>
          <a:xfrm>
            <a:off x="958680" y="4896000"/>
            <a:ext cx="96354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tailEnd len="med" type="triangle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48" name="CasellaDiTesto 33"/>
          <p:cNvSpPr/>
          <p:nvPr/>
        </p:nvSpPr>
        <p:spPr>
          <a:xfrm>
            <a:off x="594720" y="5014080"/>
            <a:ext cx="223164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ptos"/>
              </a:rPr>
              <a:t>Against further enlargments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249" name="CasellaDiTesto 42"/>
          <p:cNvSpPr/>
          <p:nvPr/>
        </p:nvSpPr>
        <p:spPr>
          <a:xfrm>
            <a:off x="9262800" y="5099760"/>
            <a:ext cx="223164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ptos"/>
              </a:rPr>
              <a:t>In favour of further enalrgement</a:t>
            </a:r>
            <a:endParaRPr b="0" lang="it-IT" sz="1800" spc="-1" strike="noStrike">
              <a:latin typeface="Arial"/>
            </a:endParaRPr>
          </a:p>
        </p:txBody>
      </p:sp>
      <p:pic>
        <p:nvPicPr>
          <p:cNvPr id="250" name="Picture 2" descr=""/>
          <p:cNvPicPr/>
          <p:nvPr/>
        </p:nvPicPr>
        <p:blipFill>
          <a:blip r:embed="rId25"/>
          <a:stretch/>
        </p:blipFill>
        <p:spPr>
          <a:xfrm>
            <a:off x="632160" y="5928120"/>
            <a:ext cx="751680" cy="36036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4" descr="undefined"/>
          <p:cNvPicPr/>
          <p:nvPr/>
        </p:nvPicPr>
        <p:blipFill>
          <a:blip r:embed="rId26"/>
          <a:stretch/>
        </p:blipFill>
        <p:spPr>
          <a:xfrm>
            <a:off x="5170320" y="5907240"/>
            <a:ext cx="926280" cy="418320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6" descr="undefined"/>
          <p:cNvPicPr/>
          <p:nvPr/>
        </p:nvPicPr>
        <p:blipFill>
          <a:blip r:embed="rId27"/>
          <a:stretch/>
        </p:blipFill>
        <p:spPr>
          <a:xfrm>
            <a:off x="7810560" y="5842440"/>
            <a:ext cx="451440" cy="564840"/>
          </a:xfrm>
          <a:prstGeom prst="rect">
            <a:avLst/>
          </a:prstGeom>
          <a:ln w="0">
            <a:noFill/>
          </a:ln>
        </p:spPr>
      </p:pic>
      <p:pic>
        <p:nvPicPr>
          <p:cNvPr id="253" name="Picture 8" descr="undefined"/>
          <p:cNvPicPr/>
          <p:nvPr/>
        </p:nvPicPr>
        <p:blipFill>
          <a:blip r:embed="rId28"/>
          <a:stretch/>
        </p:blipFill>
        <p:spPr>
          <a:xfrm>
            <a:off x="9345600" y="5874120"/>
            <a:ext cx="1028880" cy="451440"/>
          </a:xfrm>
          <a:prstGeom prst="rect">
            <a:avLst/>
          </a:prstGeom>
          <a:ln w="0">
            <a:noFill/>
          </a:ln>
        </p:spPr>
      </p:pic>
      <p:pic>
        <p:nvPicPr>
          <p:cNvPr id="254" name="Picture 10" descr="undefined"/>
          <p:cNvPicPr/>
          <p:nvPr/>
        </p:nvPicPr>
        <p:blipFill>
          <a:blip r:embed="rId29"/>
          <a:stretch/>
        </p:blipFill>
        <p:spPr>
          <a:xfrm>
            <a:off x="1386360" y="5883840"/>
            <a:ext cx="633600" cy="391320"/>
          </a:xfrm>
          <a:prstGeom prst="rect">
            <a:avLst/>
          </a:prstGeom>
          <a:ln w="0">
            <a:noFill/>
          </a:ln>
        </p:spPr>
      </p:pic>
      <p:pic>
        <p:nvPicPr>
          <p:cNvPr id="255" name="Picture 12" descr=""/>
          <p:cNvPicPr/>
          <p:nvPr/>
        </p:nvPicPr>
        <p:blipFill>
          <a:blip r:embed="rId30"/>
          <a:stretch/>
        </p:blipFill>
        <p:spPr>
          <a:xfrm>
            <a:off x="8622720" y="5915160"/>
            <a:ext cx="779400" cy="369000"/>
          </a:xfrm>
          <a:prstGeom prst="rect">
            <a:avLst/>
          </a:prstGeom>
          <a:ln w="0">
            <a:noFill/>
          </a:ln>
        </p:spPr>
      </p:pic>
      <p:pic>
        <p:nvPicPr>
          <p:cNvPr id="256" name="Picture 14" descr="European People's Party - Wikipedia"/>
          <p:cNvPicPr/>
          <p:nvPr/>
        </p:nvPicPr>
        <p:blipFill>
          <a:blip r:embed="rId31"/>
          <a:stretch/>
        </p:blipFill>
        <p:spPr>
          <a:xfrm>
            <a:off x="6753960" y="5842440"/>
            <a:ext cx="967320" cy="45540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24" descr="ECR - Political groups"/>
          <p:cNvPicPr/>
          <p:nvPr/>
        </p:nvPicPr>
        <p:blipFill>
          <a:blip r:embed="rId32"/>
          <a:stretch/>
        </p:blipFill>
        <p:spPr>
          <a:xfrm>
            <a:off x="2492280" y="5683320"/>
            <a:ext cx="736920" cy="736920"/>
          </a:xfrm>
          <a:prstGeom prst="rect">
            <a:avLst/>
          </a:prstGeom>
          <a:ln w="0">
            <a:noFill/>
          </a:ln>
        </p:spPr>
      </p:pic>
      <p:sp>
        <p:nvSpPr>
          <p:cNvPr id="258" name="Connettore 2 51"/>
          <p:cNvSpPr/>
          <p:nvPr/>
        </p:nvSpPr>
        <p:spPr>
          <a:xfrm>
            <a:off x="817560" y="6100560"/>
            <a:ext cx="96354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tailEnd len="med" type="triangle" w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59" name="CasellaDiTesto 52"/>
          <p:cNvSpPr/>
          <p:nvPr/>
        </p:nvSpPr>
        <p:spPr>
          <a:xfrm>
            <a:off x="453960" y="6218640"/>
            <a:ext cx="223164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ptos"/>
              </a:rPr>
              <a:t>Less political integration</a:t>
            </a:r>
            <a:endParaRPr b="0" lang="it-IT" sz="1800" spc="-1" strike="noStrike">
              <a:latin typeface="Arial"/>
            </a:endParaRPr>
          </a:p>
        </p:txBody>
      </p:sp>
      <p:sp>
        <p:nvSpPr>
          <p:cNvPr id="260" name="CasellaDiTesto 53"/>
          <p:cNvSpPr/>
          <p:nvPr/>
        </p:nvSpPr>
        <p:spPr>
          <a:xfrm>
            <a:off x="9122040" y="6304320"/>
            <a:ext cx="2231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it-IT" sz="1800" spc="-1" strike="noStrike">
                <a:solidFill>
                  <a:srgbClr val="000000"/>
                </a:solidFill>
                <a:latin typeface="Aptos"/>
              </a:rPr>
              <a:t>More federalism</a:t>
            </a: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itolo 1"/>
          <p:cNvSpPr txBox="1"/>
          <p:nvPr/>
        </p:nvSpPr>
        <p:spPr>
          <a:xfrm>
            <a:off x="869760" y="191880"/>
            <a:ext cx="10452240" cy="6152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3000"/>
          </a:bodyPr>
          <a:p>
            <a:pPr algn="ctr">
              <a:lnSpc>
                <a:spcPct val="90000"/>
              </a:lnSpc>
            </a:pPr>
            <a:r>
              <a:rPr b="0" lang="it-IT" sz="4400" spc="-1" strike="noStrike">
                <a:solidFill>
                  <a:srgbClr val="000000"/>
                </a:solidFill>
                <a:latin typeface="Aptos Display"/>
              </a:rPr>
              <a:t>Open debates</a:t>
            </a:r>
            <a:endParaRPr b="0" lang="it-IT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62" name="Segnaposto testo 2"/>
          <p:cNvSpPr txBox="1"/>
          <p:nvPr/>
        </p:nvSpPr>
        <p:spPr>
          <a:xfrm>
            <a:off x="0" y="1219320"/>
            <a:ext cx="12191760" cy="49575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lvl="1" marL="1028880" indent="-571320">
              <a:lnSpc>
                <a:spcPct val="90000"/>
              </a:lnSpc>
              <a:spcBef>
                <a:spcPts val="499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-"/>
            </a:pPr>
            <a:r>
              <a:rPr b="0" lang="it-IT" sz="3200" spc="-1" strike="noStrike">
                <a:solidFill>
                  <a:srgbClr val="000000"/>
                </a:solidFill>
                <a:latin typeface="Aptos"/>
              </a:rPr>
              <a:t>Democratic deficit</a:t>
            </a:r>
            <a:endParaRPr b="0" lang="it-IT" sz="3200" spc="-1" strike="noStrike">
              <a:solidFill>
                <a:srgbClr val="000000"/>
              </a:solidFill>
              <a:latin typeface="Aptos"/>
            </a:endParaRPr>
          </a:p>
          <a:p>
            <a:pPr lvl="1" marL="1028880" indent="-571320">
              <a:lnSpc>
                <a:spcPct val="90000"/>
              </a:lnSpc>
              <a:spcBef>
                <a:spcPts val="499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-"/>
            </a:pPr>
            <a:r>
              <a:rPr b="0" lang="it-IT" sz="3200" spc="-1" strike="noStrike">
                <a:solidFill>
                  <a:srgbClr val="000000"/>
                </a:solidFill>
                <a:latin typeface="Aptos"/>
              </a:rPr>
              <a:t>EU after Brexit</a:t>
            </a:r>
            <a:endParaRPr b="0" lang="it-IT" sz="3200" spc="-1" strike="noStrike">
              <a:solidFill>
                <a:srgbClr val="000000"/>
              </a:solidFill>
              <a:latin typeface="Aptos"/>
            </a:endParaRPr>
          </a:p>
          <a:p>
            <a:pPr lvl="1" marL="1028880" indent="-571320">
              <a:lnSpc>
                <a:spcPct val="90000"/>
              </a:lnSpc>
              <a:spcBef>
                <a:spcPts val="499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-"/>
            </a:pPr>
            <a:r>
              <a:rPr b="0" lang="it-IT" sz="3200" spc="-1" strike="noStrike">
                <a:solidFill>
                  <a:srgbClr val="000000"/>
                </a:solidFill>
                <a:latin typeface="Aptos"/>
              </a:rPr>
              <a:t>The migration crisis</a:t>
            </a:r>
            <a:endParaRPr b="0" lang="it-IT" sz="3200" spc="-1" strike="noStrike">
              <a:solidFill>
                <a:srgbClr val="000000"/>
              </a:solidFill>
              <a:latin typeface="Aptos"/>
            </a:endParaRPr>
          </a:p>
          <a:p>
            <a:pPr lvl="1" marL="1028880" indent="-571320">
              <a:lnSpc>
                <a:spcPct val="90000"/>
              </a:lnSpc>
              <a:spcBef>
                <a:spcPts val="499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-"/>
            </a:pPr>
            <a:r>
              <a:rPr b="0" lang="it-IT" sz="3200" spc="-1" strike="noStrike">
                <a:solidFill>
                  <a:srgbClr val="000000"/>
                </a:solidFill>
                <a:latin typeface="Aptos"/>
              </a:rPr>
              <a:t>Euro and the economic governance of the single currency</a:t>
            </a:r>
            <a:endParaRPr b="0" lang="it-IT" sz="3200" spc="-1" strike="noStrike">
              <a:solidFill>
                <a:srgbClr val="000000"/>
              </a:solidFill>
              <a:latin typeface="Aptos"/>
            </a:endParaRPr>
          </a:p>
          <a:p>
            <a:pPr lvl="1" marL="1028880" indent="-571320">
              <a:lnSpc>
                <a:spcPct val="90000"/>
              </a:lnSpc>
              <a:spcBef>
                <a:spcPts val="499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-"/>
            </a:pPr>
            <a:r>
              <a:rPr b="0" lang="en-US" sz="3200" spc="-1" strike="noStrike">
                <a:solidFill>
                  <a:srgbClr val="000000"/>
                </a:solidFill>
                <a:latin typeface="Aptos"/>
              </a:rPr>
              <a:t>Return to power politics and challenge to the international role of the USA</a:t>
            </a:r>
            <a:endParaRPr b="0" lang="it-IT" sz="3200" spc="-1" strike="noStrike">
              <a:solidFill>
                <a:srgbClr val="000000"/>
              </a:solidFill>
              <a:latin typeface="Aptos"/>
            </a:endParaRPr>
          </a:p>
          <a:p>
            <a:endParaRPr b="0" lang="it-IT" sz="32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2"/>
          <p:cNvSpPr txBox="1"/>
          <p:nvPr/>
        </p:nvSpPr>
        <p:spPr>
          <a:xfrm>
            <a:off x="1523880" y="260280"/>
            <a:ext cx="8819640" cy="1066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marL="838080" indent="-837720" algn="ctr">
              <a:lnSpc>
                <a:spcPct val="90000"/>
              </a:lnSpc>
              <a:tabLst>
                <a:tab algn="l" pos="0"/>
              </a:tabLst>
            </a:pPr>
            <a:r>
              <a:rPr b="0" lang="en-GB" sz="4400" spc="-1" strike="noStrike">
                <a:solidFill>
                  <a:srgbClr val="000000"/>
                </a:solidFill>
                <a:latin typeface="Aptos Display"/>
              </a:rPr>
              <a:t>The Rokkan map</a:t>
            </a:r>
            <a:endParaRPr b="0" lang="it-IT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32" name="Text Box 3"/>
          <p:cNvSpPr/>
          <p:nvPr/>
        </p:nvSpPr>
        <p:spPr>
          <a:xfrm>
            <a:off x="226080" y="1413000"/>
            <a:ext cx="11808360" cy="347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 indent="-456840">
              <a:lnSpc>
                <a:spcPct val="100000"/>
              </a:lnSpc>
              <a:tabLst>
                <a:tab algn="l" pos="0"/>
              </a:tabLst>
            </a:pPr>
            <a:r>
              <a:rPr b="0" lang="en-GB" sz="2200" spc="-1" strike="noStrike">
                <a:solidFill>
                  <a:srgbClr val="000000"/>
                </a:solidFill>
                <a:latin typeface="Aptos"/>
              </a:rPr>
              <a:t>Generative process </a:t>
            </a:r>
            <a:r>
              <a:rPr b="0" lang="en-GB" sz="22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en-GB" sz="2200" spc="-1" strike="noStrike">
                <a:solidFill>
                  <a:srgbClr val="000000"/>
                </a:solidFill>
                <a:latin typeface="Aptos"/>
              </a:rPr>
              <a:t> turning point in history:</a:t>
            </a:r>
            <a:endParaRPr b="0" lang="it-IT" sz="2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tabLst>
                <a:tab algn="l" pos="0"/>
              </a:tabLst>
            </a:pPr>
            <a:r>
              <a:rPr b="0" lang="en-GB" sz="2200" spc="-1" strike="noStrike">
                <a:solidFill>
                  <a:srgbClr val="000000"/>
                </a:solidFill>
                <a:latin typeface="Aptos"/>
              </a:rPr>
              <a:t>  </a:t>
            </a:r>
            <a:r>
              <a:rPr b="0" lang="en-GB" sz="2200" spc="-1" strike="noStrike">
                <a:solidFill>
                  <a:srgbClr val="000000"/>
                </a:solidFill>
                <a:latin typeface="Aptos"/>
              </a:rPr>
              <a:t>	</a:t>
            </a:r>
            <a:r>
              <a:rPr b="0" lang="en-GB" sz="2200" spc="-1" strike="noStrike">
                <a:solidFill>
                  <a:srgbClr val="000000"/>
                </a:solidFill>
                <a:latin typeface="Aptos"/>
              </a:rPr>
              <a:t>National Revolution (early 19th century; restricted electorates)</a:t>
            </a:r>
            <a:endParaRPr b="0" lang="it-IT" sz="2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tabLst>
                <a:tab algn="l" pos="0"/>
              </a:tabLst>
            </a:pPr>
            <a:r>
              <a:rPr b="0" lang="en-GB" sz="2200" spc="-1" strike="noStrike">
                <a:solidFill>
                  <a:srgbClr val="000000"/>
                </a:solidFill>
                <a:latin typeface="Aptos"/>
              </a:rPr>
              <a:t>	</a:t>
            </a:r>
            <a:r>
              <a:rPr b="0" lang="en-GB" sz="2200" spc="-1" strike="noStrike">
                <a:solidFill>
                  <a:srgbClr val="000000"/>
                </a:solidFill>
                <a:latin typeface="Aptos"/>
              </a:rPr>
              <a:t>Industrial Revolution (late 19th century; suffrage extension)</a:t>
            </a:r>
            <a:endParaRPr b="0" lang="it-IT" sz="2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tabLst>
                <a:tab algn="l" pos="0"/>
              </a:tabLst>
            </a:pPr>
            <a:endParaRPr b="0" lang="it-IT" sz="2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tabLst>
                <a:tab algn="l" pos="0"/>
              </a:tabLst>
            </a:pPr>
            <a:r>
              <a:rPr b="0" lang="en-GB" sz="2200" spc="-1" strike="noStrike">
                <a:solidFill>
                  <a:srgbClr val="000000"/>
                </a:solidFill>
                <a:latin typeface="Aptos"/>
              </a:rPr>
              <a:t>Revolutions </a:t>
            </a:r>
            <a:r>
              <a:rPr b="0" lang="en-GB" sz="22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en-GB" sz="2200" spc="-1" strike="noStrike">
                <a:solidFill>
                  <a:srgbClr val="000000"/>
                </a:solidFill>
                <a:latin typeface="Aptos"/>
              </a:rPr>
              <a:t> socio-economic and cultural conflicts</a:t>
            </a:r>
            <a:endParaRPr b="0" lang="it-IT" sz="2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tabLst>
                <a:tab algn="l" pos="0"/>
              </a:tabLst>
            </a:pPr>
            <a:endParaRPr b="0" lang="it-IT" sz="2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tabLst>
                <a:tab algn="l" pos="0"/>
              </a:tabLst>
            </a:pPr>
            <a:r>
              <a:rPr b="0" lang="en-GB" sz="2200" spc="-1" strike="noStrike">
                <a:solidFill>
                  <a:srgbClr val="000000"/>
                </a:solidFill>
                <a:latin typeface="Aptos"/>
              </a:rPr>
              <a:t>Lipset and Rokkan (1967): </a:t>
            </a:r>
            <a:endParaRPr b="0" lang="it-IT" sz="2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tabLst>
                <a:tab algn="l" pos="0"/>
              </a:tabLst>
            </a:pPr>
            <a:r>
              <a:rPr b="0" lang="en-GB" sz="2200" spc="-1" strike="noStrike">
                <a:solidFill>
                  <a:srgbClr val="000000"/>
                </a:solidFill>
                <a:latin typeface="Aptos"/>
              </a:rPr>
              <a:t>- Concept of ‘cleavages’ </a:t>
            </a:r>
            <a:r>
              <a:rPr b="0" lang="en-GB" sz="22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en-GB" sz="2200" spc="-1" strike="noStrike">
                <a:solidFill>
                  <a:srgbClr val="000000"/>
                </a:solidFill>
                <a:latin typeface="Aptos"/>
              </a:rPr>
              <a:t> social conflicts that became political</a:t>
            </a:r>
            <a:endParaRPr b="0" lang="it-IT" sz="2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tabLst>
                <a:tab algn="l" pos="0"/>
              </a:tabLst>
            </a:pPr>
            <a:r>
              <a:rPr b="0" lang="en-GB" sz="2200" spc="-1" strike="noStrike">
                <a:solidFill>
                  <a:srgbClr val="000000"/>
                </a:solidFill>
                <a:latin typeface="Aptos"/>
              </a:rPr>
              <a:t>- Cleavages </a:t>
            </a:r>
            <a:r>
              <a:rPr b="0" lang="en-GB" sz="22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en-GB" sz="2200" spc="-1" strike="noStrike">
                <a:solidFill>
                  <a:srgbClr val="000000"/>
                </a:solidFill>
                <a:latin typeface="Aptos"/>
              </a:rPr>
              <a:t> party families</a:t>
            </a:r>
            <a:endParaRPr b="0" lang="it-IT" sz="2200" spc="-1" strike="noStrike">
              <a:latin typeface="Arial"/>
            </a:endParaRPr>
          </a:p>
          <a:p>
            <a:pPr marL="914400" indent="-456840">
              <a:lnSpc>
                <a:spcPct val="100000"/>
              </a:lnSpc>
              <a:tabLst>
                <a:tab algn="l" pos="0"/>
              </a:tabLst>
            </a:pPr>
            <a:endParaRPr b="0" lang="it-IT" sz="2200" spc="-1" strike="noStrike">
              <a:latin typeface="Arial"/>
            </a:endParaRPr>
          </a:p>
        </p:txBody>
      </p:sp>
      <p:pic>
        <p:nvPicPr>
          <p:cNvPr id="133" name="Immagine 5" descr=""/>
          <p:cNvPicPr/>
          <p:nvPr/>
        </p:nvPicPr>
        <p:blipFill>
          <a:blip r:embed="rId1"/>
          <a:stretch/>
        </p:blipFill>
        <p:spPr>
          <a:xfrm>
            <a:off x="8337240" y="0"/>
            <a:ext cx="385452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2"/>
          <p:cNvSpPr txBox="1"/>
          <p:nvPr/>
        </p:nvSpPr>
        <p:spPr>
          <a:xfrm>
            <a:off x="1523880" y="260280"/>
            <a:ext cx="8819640" cy="1066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marL="838080" indent="-837720" algn="ctr">
              <a:lnSpc>
                <a:spcPct val="90000"/>
              </a:lnSpc>
              <a:tabLst>
                <a:tab algn="l" pos="0"/>
              </a:tabLst>
            </a:pPr>
            <a:r>
              <a:rPr b="0" lang="en-GB" sz="4400" spc="-1" strike="noStrike">
                <a:solidFill>
                  <a:srgbClr val="000000"/>
                </a:solidFill>
                <a:latin typeface="Aptos Display"/>
              </a:rPr>
              <a:t>The Rokkan map</a:t>
            </a:r>
            <a:endParaRPr b="0" lang="it-IT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35" name="Text Box 3"/>
          <p:cNvSpPr/>
          <p:nvPr/>
        </p:nvSpPr>
        <p:spPr>
          <a:xfrm>
            <a:off x="344160" y="1413000"/>
            <a:ext cx="11552400" cy="481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 indent="-456840">
              <a:lnSpc>
                <a:spcPct val="100000"/>
              </a:lnSpc>
              <a:tabLst>
                <a:tab algn="l" pos="0"/>
              </a:tabLst>
            </a:pPr>
            <a:endParaRPr b="0" lang="it-IT" sz="18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tabLst>
                <a:tab algn="l" pos="0"/>
              </a:tabLst>
            </a:pPr>
            <a:r>
              <a:rPr b="0" lang="en-GB" sz="2200" spc="-1" strike="noStrike">
                <a:solidFill>
                  <a:srgbClr val="000000"/>
                </a:solidFill>
                <a:latin typeface="Aptos"/>
              </a:rPr>
              <a:t>Lipset and Rokkan (1967) distinguish four main cleavages.</a:t>
            </a:r>
            <a:endParaRPr b="0" lang="it-IT" sz="2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tabLst>
                <a:tab algn="l" pos="0"/>
              </a:tabLst>
            </a:pPr>
            <a:endParaRPr b="0" lang="it-IT" sz="2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tabLst>
                <a:tab algn="l" pos="0"/>
              </a:tabLst>
            </a:pPr>
            <a:r>
              <a:rPr b="0" lang="en-GB" sz="2200" spc="-1" strike="noStrike">
                <a:solidFill>
                  <a:srgbClr val="000000"/>
                </a:solidFill>
                <a:latin typeface="Aptos"/>
              </a:rPr>
              <a:t>National Revolution induced two cleavages:</a:t>
            </a:r>
            <a:endParaRPr b="0" lang="it-IT" sz="2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tabLst>
                <a:tab algn="l" pos="0"/>
              </a:tabLst>
            </a:pPr>
            <a:endParaRPr b="0" lang="it-IT" sz="2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  <a:tabLst>
                <a:tab algn="l" pos="0"/>
              </a:tabLst>
            </a:pPr>
            <a:r>
              <a:rPr b="0" lang="en-GB" sz="2200" spc="-1" strike="noStrike">
                <a:solidFill>
                  <a:srgbClr val="000000"/>
                </a:solidFill>
                <a:latin typeface="Aptos"/>
              </a:rPr>
              <a:t> </a:t>
            </a:r>
            <a:r>
              <a:rPr b="0" lang="en-GB" sz="2200" spc="-1" strike="noStrike">
                <a:solidFill>
                  <a:srgbClr val="000000"/>
                </a:solidFill>
                <a:latin typeface="Aptos"/>
              </a:rPr>
              <a:t>Centre-periphery cleavage</a:t>
            </a:r>
            <a:endParaRPr b="0" lang="it-IT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it-IT" sz="2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tabLst>
                <a:tab algn="l" pos="0"/>
              </a:tabLst>
            </a:pPr>
            <a:r>
              <a:rPr b="0" lang="en-GB" sz="2200" spc="-1" strike="noStrike">
                <a:solidFill>
                  <a:srgbClr val="000000"/>
                </a:solidFill>
                <a:latin typeface="Aptos"/>
              </a:rPr>
              <a:t>	</a:t>
            </a:r>
            <a:r>
              <a:rPr b="0" lang="en-GB" sz="22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en-GB" sz="2200" spc="-1" strike="noStrike">
                <a:solidFill>
                  <a:srgbClr val="000000"/>
                </a:solidFill>
                <a:latin typeface="Aptos"/>
              </a:rPr>
              <a:t> </a:t>
            </a:r>
            <a:r>
              <a:rPr b="0" lang="en-GB" sz="2200" spc="-1" strike="noStrike">
                <a:solidFill>
                  <a:srgbClr val="000000"/>
                </a:solidFill>
                <a:latin typeface="Aptos"/>
              </a:rPr>
              <a:t>regionalist parties (control of the administration)</a:t>
            </a:r>
            <a:endParaRPr b="0" lang="it-IT" sz="2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tabLst>
                <a:tab algn="l" pos="0"/>
              </a:tabLst>
            </a:pPr>
            <a:r>
              <a:rPr b="0" lang="en-GB" sz="2200" spc="-1" strike="noStrike">
                <a:solidFill>
                  <a:srgbClr val="000000"/>
                </a:solidFill>
                <a:latin typeface="Aptos"/>
              </a:rPr>
              <a:t>	</a:t>
            </a:r>
            <a:r>
              <a:rPr b="0" lang="en-GB" sz="2200" spc="-1" strike="noStrike">
                <a:solidFill>
                  <a:srgbClr val="000000"/>
                </a:solidFill>
                <a:latin typeface="Aptos"/>
              </a:rPr>
              <a:t>(e.g. Scottish National Party, the Swedish Party in Finland)</a:t>
            </a:r>
            <a:endParaRPr b="0" lang="it-IT" sz="2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tabLst>
                <a:tab algn="l" pos="0"/>
              </a:tabLst>
            </a:pPr>
            <a:r>
              <a:rPr b="0" lang="en-GB" sz="2200" spc="-1" strike="noStrike">
                <a:solidFill>
                  <a:srgbClr val="000000"/>
                </a:solidFill>
                <a:latin typeface="Aptos"/>
              </a:rPr>
              <a:t>2) </a:t>
            </a:r>
            <a:r>
              <a:rPr b="0" lang="en-GB" sz="2200" spc="-1" strike="noStrike">
                <a:solidFill>
                  <a:srgbClr val="000000"/>
                </a:solidFill>
                <a:latin typeface="Aptos"/>
              </a:rPr>
              <a:t>	</a:t>
            </a:r>
            <a:r>
              <a:rPr b="0" lang="en-GB" sz="2200" spc="-1" strike="noStrike">
                <a:solidFill>
                  <a:srgbClr val="000000"/>
                </a:solidFill>
                <a:latin typeface="Aptos"/>
              </a:rPr>
              <a:t>State-church cleavage</a:t>
            </a:r>
            <a:endParaRPr b="0" lang="it-IT" sz="2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tabLst>
                <a:tab algn="l" pos="0"/>
              </a:tabLst>
            </a:pPr>
            <a:endParaRPr b="0" lang="it-IT" sz="2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tabLst>
                <a:tab algn="l" pos="0"/>
              </a:tabLst>
            </a:pPr>
            <a:r>
              <a:rPr b="0" lang="en-GB" sz="2200" spc="-1" strike="noStrike">
                <a:solidFill>
                  <a:srgbClr val="000000"/>
                </a:solidFill>
                <a:latin typeface="Aptos"/>
              </a:rPr>
              <a:t>	</a:t>
            </a:r>
            <a:r>
              <a:rPr b="0" lang="en-GB" sz="22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en-GB" sz="2200" spc="-1" strike="noStrike">
                <a:solidFill>
                  <a:srgbClr val="000000"/>
                </a:solidFill>
                <a:latin typeface="Aptos"/>
              </a:rPr>
              <a:t> </a:t>
            </a:r>
            <a:r>
              <a:rPr b="0" lang="en-GB" sz="2200" spc="-1" strike="noStrike">
                <a:solidFill>
                  <a:srgbClr val="000000"/>
                </a:solidFill>
                <a:latin typeface="Aptos"/>
              </a:rPr>
              <a:t>conservative and religious parties (language and symbolic issues)</a:t>
            </a:r>
            <a:endParaRPr b="0" lang="it-IT" sz="2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tabLst>
                <a:tab algn="l" pos="0"/>
              </a:tabLst>
            </a:pPr>
            <a:r>
              <a:rPr b="0" lang="en-GB" sz="2200" spc="-1" strike="noStrike">
                <a:solidFill>
                  <a:srgbClr val="000000"/>
                </a:solidFill>
                <a:latin typeface="Aptos"/>
              </a:rPr>
              <a:t>	</a:t>
            </a:r>
            <a:r>
              <a:rPr b="0" lang="en-GB" sz="2200" spc="-1" strike="noStrike">
                <a:solidFill>
                  <a:srgbClr val="000000"/>
                </a:solidFill>
                <a:latin typeface="Aptos"/>
              </a:rPr>
              <a:t>(e.g. Christian Democratic Union, Swiss Catholic Party)</a:t>
            </a:r>
            <a:endParaRPr b="0" lang="it-IT" sz="2200" spc="-1" strike="noStrike">
              <a:latin typeface="Arial"/>
            </a:endParaRPr>
          </a:p>
          <a:p>
            <a:pPr marL="914400" indent="-456840">
              <a:lnSpc>
                <a:spcPct val="100000"/>
              </a:lnSpc>
              <a:tabLst>
                <a:tab algn="l" pos="0"/>
              </a:tabLst>
            </a:pPr>
            <a:endParaRPr b="0" lang="it-IT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2"/>
          <p:cNvSpPr txBox="1"/>
          <p:nvPr/>
        </p:nvSpPr>
        <p:spPr>
          <a:xfrm>
            <a:off x="1523880" y="260280"/>
            <a:ext cx="8819640" cy="1066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marL="838080" indent="-837720" algn="ctr">
              <a:lnSpc>
                <a:spcPct val="90000"/>
              </a:lnSpc>
              <a:tabLst>
                <a:tab algn="l" pos="0"/>
              </a:tabLst>
            </a:pPr>
            <a:r>
              <a:rPr b="0" lang="en-GB" sz="4400" spc="-1" strike="noStrike">
                <a:solidFill>
                  <a:srgbClr val="000000"/>
                </a:solidFill>
                <a:latin typeface="Aptos Display"/>
              </a:rPr>
              <a:t>The Rokkan map</a:t>
            </a:r>
            <a:endParaRPr b="0" lang="it-IT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37" name="Text Box 3"/>
          <p:cNvSpPr/>
          <p:nvPr/>
        </p:nvSpPr>
        <p:spPr>
          <a:xfrm>
            <a:off x="304920" y="1413000"/>
            <a:ext cx="11640960" cy="488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 indent="-456840">
              <a:lnSpc>
                <a:spcPct val="100000"/>
              </a:lnSpc>
              <a:tabLst>
                <a:tab algn="l" pos="0"/>
              </a:tabLst>
            </a:pPr>
            <a:endParaRPr b="0" lang="it-IT" sz="18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tabLst>
                <a:tab algn="l" pos="0"/>
              </a:tabLst>
            </a:pPr>
            <a:r>
              <a:rPr b="0" lang="en-GB" sz="2200" spc="-1" strike="noStrike">
                <a:solidFill>
                  <a:srgbClr val="000000"/>
                </a:solidFill>
                <a:latin typeface="Aptos"/>
              </a:rPr>
              <a:t>The Industrial revolution induced two further cleavages: </a:t>
            </a:r>
            <a:endParaRPr b="0" lang="it-IT" sz="2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tabLst>
                <a:tab algn="l" pos="0"/>
              </a:tabLst>
            </a:pPr>
            <a:endParaRPr b="0" lang="it-IT" sz="2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StarSymbol"/>
              <a:buAutoNum type="arabicParenR" startAt="3"/>
              <a:tabLst>
                <a:tab algn="l" pos="0"/>
              </a:tabLst>
            </a:pPr>
            <a:r>
              <a:rPr b="0" lang="en-GB" sz="2200" spc="-1" strike="noStrike">
                <a:solidFill>
                  <a:srgbClr val="000000"/>
                </a:solidFill>
                <a:latin typeface="Aptos"/>
              </a:rPr>
              <a:t> </a:t>
            </a:r>
            <a:r>
              <a:rPr b="0" lang="en-GB" sz="2200" spc="-1" strike="noStrike">
                <a:solidFill>
                  <a:srgbClr val="000000"/>
                </a:solidFill>
                <a:latin typeface="Aptos"/>
              </a:rPr>
              <a:t>Rural-urban cleavage (control of the economy: conservatives vs. liberals)</a:t>
            </a:r>
            <a:endParaRPr b="0" lang="it-IT" sz="2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it-IT" sz="2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tabLst>
                <a:tab algn="l" pos="0"/>
              </a:tabLst>
            </a:pPr>
            <a:r>
              <a:rPr b="0" lang="en-GB" sz="2200" spc="-1" strike="noStrike">
                <a:solidFill>
                  <a:srgbClr val="000000"/>
                </a:solidFill>
                <a:latin typeface="Aptos"/>
              </a:rPr>
              <a:t>	</a:t>
            </a:r>
            <a:r>
              <a:rPr b="0" lang="en-GB" sz="22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en-GB" sz="2200" spc="-1" strike="noStrike">
                <a:solidFill>
                  <a:srgbClr val="000000"/>
                </a:solidFill>
                <a:latin typeface="Aptos"/>
              </a:rPr>
              <a:t> </a:t>
            </a:r>
            <a:r>
              <a:rPr b="0" lang="en-GB" sz="2200" spc="-1" strike="noStrike">
                <a:solidFill>
                  <a:srgbClr val="000000"/>
                </a:solidFill>
                <a:latin typeface="Aptos"/>
              </a:rPr>
              <a:t>agrarian and peasant parties </a:t>
            </a:r>
            <a:endParaRPr b="0" lang="it-IT" sz="2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tabLst>
                <a:tab algn="l" pos="0"/>
              </a:tabLst>
            </a:pPr>
            <a:r>
              <a:rPr b="0" lang="en-GB" sz="2200" spc="-1" strike="noStrike">
                <a:solidFill>
                  <a:srgbClr val="000000"/>
                </a:solidFill>
                <a:latin typeface="Aptos"/>
              </a:rPr>
              <a:t>	</a:t>
            </a:r>
            <a:r>
              <a:rPr b="0" lang="en-GB" sz="2200" spc="-1" strike="noStrike">
                <a:solidFill>
                  <a:srgbClr val="000000"/>
                </a:solidFill>
                <a:latin typeface="Aptos"/>
              </a:rPr>
              <a:t>(e.g. Australian County Party)</a:t>
            </a:r>
            <a:endParaRPr b="0" lang="it-IT" sz="2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tabLst>
                <a:tab algn="l" pos="0"/>
              </a:tabLst>
            </a:pPr>
            <a:r>
              <a:rPr b="0" lang="en-GB" sz="2200" spc="-1" strike="noStrike">
                <a:solidFill>
                  <a:srgbClr val="000000"/>
                </a:solidFill>
                <a:latin typeface="Aptos"/>
              </a:rPr>
              <a:t>(4) Workers-employers cleavage (control of the means of production)</a:t>
            </a:r>
            <a:endParaRPr b="0" lang="it-IT" sz="2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tabLst>
                <a:tab algn="l" pos="0"/>
              </a:tabLst>
            </a:pPr>
            <a:r>
              <a:rPr b="0" lang="en-GB" sz="2200" spc="-1" strike="noStrike">
                <a:solidFill>
                  <a:srgbClr val="000000"/>
                </a:solidFill>
                <a:latin typeface="Aptos"/>
              </a:rPr>
              <a:t>	</a:t>
            </a:r>
            <a:endParaRPr b="0" lang="it-IT" sz="2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tabLst>
                <a:tab algn="l" pos="0"/>
              </a:tabLst>
            </a:pPr>
            <a:r>
              <a:rPr b="0" lang="en-GB" sz="2200" spc="-1" strike="noStrike">
                <a:solidFill>
                  <a:srgbClr val="000000"/>
                </a:solidFill>
                <a:latin typeface="Aptos"/>
              </a:rPr>
              <a:t>	</a:t>
            </a:r>
            <a:r>
              <a:rPr b="0" lang="en-GB" sz="22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en-GB" sz="2200" spc="-1" strike="noStrike">
                <a:solidFill>
                  <a:srgbClr val="000000"/>
                </a:solidFill>
                <a:latin typeface="Aptos"/>
              </a:rPr>
              <a:t> </a:t>
            </a:r>
            <a:r>
              <a:rPr b="0" lang="en-GB" sz="2200" spc="-1" strike="noStrike">
                <a:solidFill>
                  <a:srgbClr val="000000"/>
                </a:solidFill>
                <a:latin typeface="Aptos"/>
              </a:rPr>
              <a:t>workers and social-democratic parties </a:t>
            </a:r>
            <a:endParaRPr b="0" lang="it-IT" sz="2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tabLst>
                <a:tab algn="l" pos="0"/>
              </a:tabLst>
            </a:pPr>
            <a:r>
              <a:rPr b="0" lang="en-GB" sz="2200" spc="-1" strike="noStrike">
                <a:solidFill>
                  <a:srgbClr val="000000"/>
                </a:solidFill>
                <a:latin typeface="Aptos"/>
              </a:rPr>
              <a:t>	</a:t>
            </a:r>
            <a:r>
              <a:rPr b="0" lang="en-GB" sz="2200" spc="-1" strike="noStrike">
                <a:solidFill>
                  <a:srgbClr val="000000"/>
                </a:solidFill>
                <a:latin typeface="Aptos"/>
              </a:rPr>
              <a:t>(e.g. British Labour Party). </a:t>
            </a:r>
            <a:endParaRPr b="0" lang="it-IT" sz="2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tabLst>
                <a:tab algn="l" pos="0"/>
              </a:tabLst>
            </a:pPr>
            <a:endParaRPr b="0" lang="it-IT" sz="2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tabLst>
                <a:tab algn="l" pos="0"/>
              </a:tabLst>
            </a:pPr>
            <a:r>
              <a:rPr b="0" lang="en-GB" sz="2200" spc="-1" strike="noStrike">
                <a:solidFill>
                  <a:srgbClr val="000000"/>
                </a:solidFill>
                <a:latin typeface="Aptos"/>
              </a:rPr>
              <a:t>(most important cleavage, characterizing the left-right alignment)</a:t>
            </a:r>
            <a:endParaRPr b="0" lang="it-IT" sz="2200" spc="-1" strike="noStrike">
              <a:latin typeface="Arial"/>
            </a:endParaRPr>
          </a:p>
          <a:p>
            <a:pPr>
              <a:lnSpc>
                <a:spcPct val="120000"/>
              </a:lnSpc>
              <a:tabLst>
                <a:tab algn="l" pos="0"/>
              </a:tabLst>
            </a:pPr>
            <a:endParaRPr b="0" lang="it-IT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2"/>
          <p:cNvSpPr txBox="1"/>
          <p:nvPr/>
        </p:nvSpPr>
        <p:spPr>
          <a:xfrm>
            <a:off x="1523880" y="260280"/>
            <a:ext cx="8819640" cy="1066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marL="838080" indent="-837720" algn="ctr">
              <a:lnSpc>
                <a:spcPct val="90000"/>
              </a:lnSpc>
              <a:tabLst>
                <a:tab algn="l" pos="0"/>
              </a:tabLst>
            </a:pPr>
            <a:r>
              <a:rPr b="0" lang="en-GB" sz="4400" spc="-1" strike="noStrike">
                <a:solidFill>
                  <a:srgbClr val="000000"/>
                </a:solidFill>
                <a:latin typeface="Aptos Display"/>
              </a:rPr>
              <a:t>The Rokkan map</a:t>
            </a:r>
            <a:endParaRPr b="0" lang="it-IT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39" name="Text Box 3"/>
          <p:cNvSpPr/>
          <p:nvPr/>
        </p:nvSpPr>
        <p:spPr>
          <a:xfrm>
            <a:off x="265320" y="1413000"/>
            <a:ext cx="11640960" cy="310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 indent="-456840">
              <a:lnSpc>
                <a:spcPct val="100000"/>
              </a:lnSpc>
              <a:tabLst>
                <a:tab algn="l" pos="0"/>
              </a:tabLst>
            </a:pPr>
            <a:r>
              <a:rPr b="0" lang="en-GB" sz="2200" spc="-1" strike="noStrike">
                <a:solidFill>
                  <a:srgbClr val="000000"/>
                </a:solidFill>
                <a:latin typeface="Aptos"/>
              </a:rPr>
              <a:t>The Post industrial Revolution created two more recent cleavages:</a:t>
            </a:r>
            <a:endParaRPr b="0" lang="it-IT" sz="2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tabLst>
                <a:tab algn="l" pos="0"/>
              </a:tabLst>
            </a:pPr>
            <a:endParaRPr b="0" lang="it-IT" sz="2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tabLst>
                <a:tab algn="l" pos="0"/>
              </a:tabLst>
            </a:pPr>
            <a:r>
              <a:rPr b="0" lang="en-GB" sz="2200" spc="-1" strike="noStrike">
                <a:solidFill>
                  <a:srgbClr val="000000"/>
                </a:solidFill>
                <a:latin typeface="Aptos"/>
              </a:rPr>
              <a:t>(5)</a:t>
            </a:r>
            <a:r>
              <a:rPr b="0" lang="en-GB" sz="2200" spc="-1" strike="noStrike">
                <a:solidFill>
                  <a:srgbClr val="000000"/>
                </a:solidFill>
                <a:latin typeface="Aptos"/>
              </a:rPr>
              <a:t>	</a:t>
            </a:r>
            <a:r>
              <a:rPr b="0" lang="en-GB" sz="2200" spc="-1" strike="noStrike">
                <a:solidFill>
                  <a:srgbClr val="000000"/>
                </a:solidFill>
                <a:latin typeface="Aptos"/>
              </a:rPr>
              <a:t>Materialism-post-materialism cleavage (1960s/1970s): </a:t>
            </a:r>
            <a:endParaRPr b="0" lang="it-IT" sz="2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tabLst>
                <a:tab algn="l" pos="0"/>
              </a:tabLst>
            </a:pPr>
            <a:r>
              <a:rPr b="0" lang="en-GB" sz="2200" spc="-1" strike="noStrike">
                <a:solidFill>
                  <a:srgbClr val="000000"/>
                </a:solidFill>
                <a:latin typeface="Aptos"/>
              </a:rPr>
              <a:t>	</a:t>
            </a:r>
            <a:r>
              <a:rPr b="0" lang="en-GB" sz="22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en-GB" sz="2200" spc="-1" strike="noStrike">
                <a:solidFill>
                  <a:srgbClr val="000000"/>
                </a:solidFill>
                <a:latin typeface="Aptos"/>
              </a:rPr>
              <a:t> </a:t>
            </a:r>
            <a:r>
              <a:rPr b="0" lang="en-GB" sz="2200" spc="-1" strike="noStrike">
                <a:solidFill>
                  <a:srgbClr val="000000"/>
                </a:solidFill>
                <a:latin typeface="Aptos"/>
              </a:rPr>
              <a:t>social movements, and Green-Parties</a:t>
            </a:r>
            <a:endParaRPr b="0" lang="it-IT" sz="2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tabLst>
                <a:tab algn="l" pos="0"/>
              </a:tabLst>
            </a:pPr>
            <a:endParaRPr b="0" lang="it-IT" sz="2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tabLst>
                <a:tab algn="l" pos="0"/>
              </a:tabLst>
            </a:pPr>
            <a:r>
              <a:rPr b="0" lang="en-GB" sz="2200" spc="-1" strike="noStrike">
                <a:solidFill>
                  <a:srgbClr val="000000"/>
                </a:solidFill>
                <a:latin typeface="Aptos"/>
              </a:rPr>
              <a:t>(6)</a:t>
            </a:r>
            <a:r>
              <a:rPr b="0" lang="en-GB" sz="2200" spc="-1" strike="noStrike">
                <a:solidFill>
                  <a:srgbClr val="000000"/>
                </a:solidFill>
                <a:latin typeface="Aptos"/>
              </a:rPr>
              <a:t>	</a:t>
            </a:r>
            <a:r>
              <a:rPr b="0" lang="en-GB" sz="2200" spc="-1" strike="noStrike">
                <a:solidFill>
                  <a:srgbClr val="000000"/>
                </a:solidFill>
                <a:latin typeface="Aptos"/>
              </a:rPr>
              <a:t>The globalization cleavage</a:t>
            </a:r>
            <a:endParaRPr b="0" lang="it-IT" sz="2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tabLst>
                <a:tab algn="l" pos="0"/>
              </a:tabLst>
            </a:pPr>
            <a:r>
              <a:rPr b="0" lang="en-GB" sz="2200" spc="-1" strike="noStrike">
                <a:solidFill>
                  <a:srgbClr val="000000"/>
                </a:solidFill>
                <a:latin typeface="Aptos"/>
              </a:rPr>
              <a:t>	</a:t>
            </a:r>
            <a:r>
              <a:rPr b="0" lang="en-GB" sz="2200" spc="-1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b="0" lang="en-GB" sz="2200" spc="-1" strike="noStrike">
                <a:solidFill>
                  <a:srgbClr val="000000"/>
                </a:solidFill>
                <a:latin typeface="Aptos"/>
              </a:rPr>
              <a:t> </a:t>
            </a:r>
            <a:r>
              <a:rPr b="0" lang="en-GB" sz="2200" spc="-1" strike="noStrike">
                <a:solidFill>
                  <a:srgbClr val="000000"/>
                </a:solidFill>
                <a:latin typeface="Aptos"/>
              </a:rPr>
              <a:t>neo-populist protest parties</a:t>
            </a:r>
            <a:endParaRPr b="0" lang="it-IT" sz="2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tabLst>
                <a:tab algn="l" pos="0"/>
              </a:tabLst>
            </a:pPr>
            <a:r>
              <a:rPr b="0" lang="en-GB" sz="2200" spc="-1" strike="noStrike">
                <a:solidFill>
                  <a:srgbClr val="000000"/>
                </a:solidFill>
                <a:latin typeface="Aptos"/>
              </a:rPr>
              <a:t>	</a:t>
            </a:r>
            <a:r>
              <a:rPr b="0" lang="en-GB" sz="2200" spc="-1" strike="noStrike">
                <a:solidFill>
                  <a:srgbClr val="000000"/>
                </a:solidFill>
                <a:latin typeface="Aptos"/>
              </a:rPr>
              <a:t>right-winged and xenophobic (e.g. Front National in France)</a:t>
            </a:r>
            <a:endParaRPr b="0" lang="it-IT" sz="2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tabLst>
                <a:tab algn="l" pos="0"/>
              </a:tabLst>
            </a:pPr>
            <a:r>
              <a:rPr b="0" lang="en-GB" sz="2200" spc="-1" strike="noStrike">
                <a:solidFill>
                  <a:srgbClr val="000000"/>
                </a:solidFill>
                <a:latin typeface="Aptos"/>
              </a:rPr>
              <a:t>	</a:t>
            </a:r>
            <a:r>
              <a:rPr b="0" lang="en-GB" sz="2200" spc="-1" strike="noStrike">
                <a:solidFill>
                  <a:srgbClr val="000000"/>
                </a:solidFill>
                <a:latin typeface="Aptos"/>
              </a:rPr>
              <a:t>left-winged in Latin America </a:t>
            </a:r>
            <a:endParaRPr b="0" lang="it-IT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itolo 4"/>
          <p:cNvSpPr txBox="1"/>
          <p:nvPr/>
        </p:nvSpPr>
        <p:spPr>
          <a:xfrm>
            <a:off x="1103040" y="534600"/>
            <a:ext cx="9986040" cy="768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it-IT" sz="4400" spc="-1" strike="noStrike">
                <a:solidFill>
                  <a:srgbClr val="000000"/>
                </a:solidFill>
                <a:latin typeface="Aptos Display"/>
              </a:rPr>
              <a:t>EU as a cleavage?</a:t>
            </a:r>
            <a:endParaRPr b="0" lang="it-IT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41" name="CasellaDiTesto 6"/>
          <p:cNvSpPr/>
          <p:nvPr/>
        </p:nvSpPr>
        <p:spPr>
          <a:xfrm>
            <a:off x="-15120" y="1828800"/>
            <a:ext cx="12191760" cy="374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ptos"/>
              </a:rPr>
              <a:t>Phase 1:</a:t>
            </a:r>
            <a:r>
              <a:rPr b="0" lang="en-US" sz="2400" spc="-1" strike="noStrike">
                <a:solidFill>
                  <a:srgbClr val="000000"/>
                </a:solidFill>
                <a:latin typeface="Aptos"/>
              </a:rPr>
              <a:t> Ideological conflict between two different worldviews.</a:t>
            </a:r>
            <a:br/>
            <a:r>
              <a:rPr b="1" lang="en-US" sz="2400" spc="-1" strike="noStrike">
                <a:solidFill>
                  <a:srgbClr val="000000"/>
                </a:solidFill>
                <a:latin typeface="Aptos"/>
              </a:rPr>
              <a:t>Phase 2:</a:t>
            </a:r>
            <a:r>
              <a:rPr b="0" lang="en-US" sz="2400" spc="-1" strike="noStrike">
                <a:solidFill>
                  <a:srgbClr val="000000"/>
                </a:solidFill>
                <a:latin typeface="Aptos"/>
              </a:rPr>
              <a:t> Europe as a sleeping giant that could not be considered a cleavage:</a:t>
            </a:r>
            <a:br/>
            <a:r>
              <a:rPr b="0" lang="en-US" sz="2400" spc="-1" strike="noStrike">
                <a:solidFill>
                  <a:srgbClr val="000000"/>
                </a:solidFill>
                <a:latin typeface="Aptos"/>
              </a:rPr>
              <a:t>Although very relevant to the lives of citizens, EU integration was depoliticized by traditional parties and elites due to the </a:t>
            </a:r>
            <a:r>
              <a:rPr b="1" lang="en-US" sz="2400" spc="-1" strike="noStrike">
                <a:solidFill>
                  <a:srgbClr val="000000"/>
                </a:solidFill>
                <a:latin typeface="Aptos"/>
              </a:rPr>
              <a:t>spillover effect</a:t>
            </a:r>
            <a:r>
              <a:rPr b="0" lang="en-US" sz="2400" spc="-1" strike="noStrike">
                <a:solidFill>
                  <a:srgbClr val="000000"/>
                </a:solidFill>
                <a:latin typeface="Aptos"/>
              </a:rPr>
              <a:t>.</a:t>
            </a:r>
            <a:br/>
            <a:r>
              <a:rPr b="0" lang="en-US" sz="2400" spc="-1" strike="noStrike">
                <a:solidFill>
                  <a:srgbClr val="000000"/>
                </a:solidFill>
                <a:latin typeface="Aptos"/>
              </a:rPr>
              <a:t>EU integration was primarily a top-down process driven by elites in a context of </a:t>
            </a:r>
            <a:r>
              <a:rPr b="1" lang="en-US" sz="2400" spc="-1" strike="noStrike">
                <a:solidFill>
                  <a:srgbClr val="000000"/>
                </a:solidFill>
                <a:latin typeface="Aptos"/>
              </a:rPr>
              <a:t>permissive consensus</a:t>
            </a:r>
            <a:r>
              <a:rPr b="0" lang="en-US" sz="2400" spc="-1" strike="noStrike">
                <a:solidFill>
                  <a:srgbClr val="000000"/>
                </a:solidFill>
                <a:latin typeface="Aptos"/>
              </a:rPr>
              <a:t>, until the EU crisis.</a:t>
            </a:r>
            <a:endParaRPr b="0" lang="it-IT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ptos"/>
              </a:rPr>
              <a:t>NOW</a:t>
            </a:r>
            <a:endParaRPr b="0" lang="it-IT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ptos"/>
              </a:rPr>
              <a:t>Phase 3:</a:t>
            </a:r>
            <a:r>
              <a:rPr b="0" lang="en-US" sz="2400" spc="-1" strike="noStrike">
                <a:solidFill>
                  <a:srgbClr val="000000"/>
                </a:solidFill>
                <a:latin typeface="Aptos"/>
              </a:rPr>
              <a:t> Attitudes towards Europe are now expressed in national and European elections, as well as in national referendum campaigns, which escape the control of traditional parties.</a:t>
            </a:r>
            <a:endParaRPr b="0" lang="it-IT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olo 4"/>
          <p:cNvSpPr txBox="1"/>
          <p:nvPr/>
        </p:nvSpPr>
        <p:spPr>
          <a:xfrm>
            <a:off x="1103040" y="534600"/>
            <a:ext cx="10783800" cy="1538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ptos Display"/>
              </a:rPr>
              <a:t>THE CRISES THAT THE EU MUST FACE</a:t>
            </a:r>
            <a:endParaRPr b="0" lang="it-IT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43" name="CasellaDiTesto 6"/>
          <p:cNvSpPr/>
          <p:nvPr/>
        </p:nvSpPr>
        <p:spPr>
          <a:xfrm>
            <a:off x="-15120" y="2141640"/>
            <a:ext cx="12191760" cy="392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 indent="-45684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1" lang="en-US" sz="2800" spc="-1" strike="noStrike">
                <a:solidFill>
                  <a:srgbClr val="000000"/>
                </a:solidFill>
                <a:latin typeface="Aptos"/>
              </a:rPr>
              <a:t>ECONOMIC</a:t>
            </a:r>
            <a:r>
              <a:rPr b="0" lang="en-US" sz="2800" spc="-1" strike="noStrike">
                <a:solidFill>
                  <a:srgbClr val="000000"/>
                </a:solidFill>
                <a:latin typeface="Aptos"/>
              </a:rPr>
              <a:t> → Material foundations of the regime in the economic sphere</a:t>
            </a:r>
            <a:endParaRPr b="0" lang="it-IT" sz="2800" spc="-1" strike="noStrike">
              <a:latin typeface="Arial"/>
            </a:endParaRPr>
          </a:p>
          <a:p>
            <a:pPr marL="457200" indent="-45684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1" lang="en-US" sz="2800" spc="-1" strike="noStrike">
                <a:solidFill>
                  <a:srgbClr val="000000"/>
                </a:solidFill>
                <a:latin typeface="Aptos"/>
              </a:rPr>
              <a:t>COVID-19</a:t>
            </a:r>
            <a:r>
              <a:rPr b="0" lang="en-US" sz="2800" spc="-1" strike="noStrike">
                <a:solidFill>
                  <a:srgbClr val="000000"/>
                </a:solidFill>
                <a:latin typeface="Aptos"/>
              </a:rPr>
              <a:t> → Material foundations of the regime in public health and individual freedom</a:t>
            </a:r>
            <a:endParaRPr b="0" lang="it-IT" sz="2800" spc="-1" strike="noStrike">
              <a:latin typeface="Arial"/>
            </a:endParaRPr>
          </a:p>
          <a:p>
            <a:pPr marL="457200" indent="-45684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1" lang="en-US" sz="2800" spc="-1" strike="noStrike">
                <a:solidFill>
                  <a:srgbClr val="000000"/>
                </a:solidFill>
                <a:latin typeface="Aptos"/>
              </a:rPr>
              <a:t>MIGRATION</a:t>
            </a:r>
            <a:r>
              <a:rPr b="0" lang="en-US" sz="2800" spc="-1" strike="noStrike">
                <a:solidFill>
                  <a:srgbClr val="000000"/>
                </a:solidFill>
                <a:latin typeface="Aptos"/>
              </a:rPr>
              <a:t> → Identity issues</a:t>
            </a:r>
            <a:endParaRPr b="0" lang="it-IT" sz="2800" spc="-1" strike="noStrike">
              <a:latin typeface="Arial"/>
            </a:endParaRPr>
          </a:p>
          <a:p>
            <a:pPr marL="457200" indent="-45684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1" lang="en-US" sz="2800" spc="-1" strike="noStrike">
                <a:solidFill>
                  <a:srgbClr val="000000"/>
                </a:solidFill>
                <a:latin typeface="Aptos"/>
              </a:rPr>
              <a:t>CLIMATIC</a:t>
            </a:r>
            <a:r>
              <a:rPr b="0" lang="en-US" sz="2800" spc="-1" strike="noStrike">
                <a:solidFill>
                  <a:srgbClr val="000000"/>
                </a:solidFill>
                <a:latin typeface="Aptos"/>
              </a:rPr>
              <a:t> → Material foundations of the regime in the field of ecosystem protection</a:t>
            </a:r>
            <a:endParaRPr b="0" lang="it-IT" sz="2800" spc="-1" strike="noStrike">
              <a:latin typeface="Arial"/>
            </a:endParaRPr>
          </a:p>
          <a:p>
            <a:pPr marL="457200" indent="-45684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1" lang="en-US" sz="2800" spc="-1" strike="noStrike">
                <a:solidFill>
                  <a:srgbClr val="000000"/>
                </a:solidFill>
                <a:latin typeface="Aptos"/>
              </a:rPr>
              <a:t>MISTRUST IN NATIONAL AND EUROPEAN INSTITUTIONS</a:t>
            </a:r>
            <a:r>
              <a:rPr b="0" lang="en-US" sz="2800" spc="-1" strike="noStrike">
                <a:solidFill>
                  <a:srgbClr val="000000"/>
                </a:solidFill>
                <a:latin typeface="Aptos"/>
              </a:rPr>
              <a:t> → Legitimacy of the political regime</a:t>
            </a:r>
            <a:endParaRPr b="0" lang="it-IT" sz="2800" spc="-1" strike="noStrike">
              <a:latin typeface="Arial"/>
            </a:endParaRPr>
          </a:p>
        </p:txBody>
      </p:sp>
      <p:sp>
        <p:nvSpPr>
          <p:cNvPr id="144" name="Rectangle 1"/>
          <p:cNvSpPr/>
          <p:nvPr/>
        </p:nvSpPr>
        <p:spPr>
          <a:xfrm>
            <a:off x="6095160" y="-182520"/>
            <a:ext cx="1080" cy="3657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it-IT" sz="1800" spc="-1" strike="noStrike">
              <a:latin typeface="Arial"/>
            </a:endParaRPr>
          </a:p>
        </p:txBody>
      </p:sp>
      <p:sp>
        <p:nvSpPr>
          <p:cNvPr id="145" name="Rectangle 2"/>
          <p:cNvSpPr/>
          <p:nvPr/>
        </p:nvSpPr>
        <p:spPr>
          <a:xfrm>
            <a:off x="6247440" y="-30240"/>
            <a:ext cx="1080" cy="3657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it-IT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it-IT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olo 4"/>
          <p:cNvSpPr txBox="1"/>
          <p:nvPr/>
        </p:nvSpPr>
        <p:spPr>
          <a:xfrm>
            <a:off x="1103040" y="534600"/>
            <a:ext cx="9986040" cy="768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it-IT" sz="4400" spc="-1" strike="noStrike">
                <a:solidFill>
                  <a:srgbClr val="000000"/>
                </a:solidFill>
                <a:latin typeface="Aptos Display"/>
              </a:rPr>
              <a:t>% TRUST IN INSTITUTIONS</a:t>
            </a:r>
            <a:endParaRPr b="0" lang="it-IT" sz="4400" spc="-1" strike="noStrike">
              <a:solidFill>
                <a:srgbClr val="000000"/>
              </a:solidFill>
              <a:latin typeface="Aptos"/>
            </a:endParaRPr>
          </a:p>
        </p:txBody>
      </p:sp>
      <p:graphicFrame>
        <p:nvGraphicFramePr>
          <p:cNvPr id="147" name="Grafico 5"/>
          <p:cNvGraphicFramePr/>
          <p:nvPr/>
        </p:nvGraphicFramePr>
        <p:xfrm>
          <a:off x="304920" y="1304280"/>
          <a:ext cx="11734560" cy="5418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olo 4"/>
          <p:cNvSpPr txBox="1"/>
          <p:nvPr/>
        </p:nvSpPr>
        <p:spPr>
          <a:xfrm>
            <a:off x="114120" y="0"/>
            <a:ext cx="10860120" cy="2307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ptos Display"/>
              </a:rPr>
              <a:t>The politicization of the EU as part of an emerging cleavage</a:t>
            </a:r>
            <a:endParaRPr b="0" lang="it-IT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49" name="CasellaDiTesto 5"/>
          <p:cNvSpPr/>
          <p:nvPr/>
        </p:nvSpPr>
        <p:spPr>
          <a:xfrm>
            <a:off x="114120" y="2178360"/>
            <a:ext cx="11963160" cy="478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ptos"/>
              </a:rPr>
              <a:t>The perforation of nation-states by immigration, integration, and the outcomes of the economic crisis can signify a critical juncture in Europe's political development, creating:</a:t>
            </a:r>
            <a:endParaRPr b="0" lang="it-IT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Aptos"/>
              </a:rPr>
              <a:t>winners (pro-integration) and losers (pro-demarcation) of globalization.</a:t>
            </a:r>
            <a:endParaRPr b="0" lang="it-IT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it-IT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ptos"/>
              </a:rPr>
              <a:t>The politicization of the EU becomes part of a </a:t>
            </a:r>
            <a:r>
              <a:rPr b="1" lang="en-US" sz="2800" spc="-1" strike="noStrike">
                <a:solidFill>
                  <a:srgbClr val="000000"/>
                </a:solidFill>
                <a:latin typeface="Aptos"/>
              </a:rPr>
              <a:t>transnational cleavage</a:t>
            </a:r>
            <a:r>
              <a:rPr b="0" lang="en-US" sz="2800" spc="-1" strike="noStrike">
                <a:solidFill>
                  <a:srgbClr val="000000"/>
                </a:solidFill>
                <a:latin typeface="Aptos"/>
              </a:rPr>
              <a:t>, visible through the increased salience of EU issues, greater importance given to EU topics by political actors, and the growing polarization of positions on the EU</a:t>
            </a:r>
            <a:endParaRPr b="0" lang="it-IT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Application>LibreOffice/7.1.4.2$Windows_X86_64 LibreOffice_project/a529a4fab45b75fefc5b6226684193eb000654f6</Application>
  <AppVersion>15.0000</AppVersion>
  <Words>860</Words>
  <Paragraphs>119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2024-09-26T10:14:45Z</dcterms:created>
  <dc:creator>matteo zanellato</dc:creator>
  <dc:description/>
  <dc:language>it-IT</dc:language>
  <cp:lastModifiedBy>matteo zanellato</cp:lastModifiedBy>
  <dcterms:modified xsi:type="dcterms:W3CDTF">2024-09-27T06:14:58Z</dcterms:modified>
  <cp:revision>1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5</vt:i4>
  </property>
  <property fmtid="{D5CDD505-2E9C-101B-9397-08002B2CF9AE}" pid="3" name="PresentationFormat">
    <vt:lpwstr>Widescreen</vt:lpwstr>
  </property>
  <property fmtid="{D5CDD505-2E9C-101B-9397-08002B2CF9AE}" pid="4" name="Slides">
    <vt:i4>17</vt:i4>
  </property>
</Properties>
</file>